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27"/>
  </p:notesMasterIdLst>
  <p:sldIdLst>
    <p:sldId id="256" r:id="rId2"/>
    <p:sldId id="259" r:id="rId3"/>
    <p:sldId id="262" r:id="rId4"/>
    <p:sldId id="278" r:id="rId5"/>
    <p:sldId id="277" r:id="rId6"/>
    <p:sldId id="263" r:id="rId7"/>
    <p:sldId id="264" r:id="rId8"/>
    <p:sldId id="267" r:id="rId9"/>
    <p:sldId id="276" r:id="rId10"/>
    <p:sldId id="272" r:id="rId11"/>
    <p:sldId id="282" r:id="rId12"/>
    <p:sldId id="283" r:id="rId13"/>
    <p:sldId id="287" r:id="rId14"/>
    <p:sldId id="288" r:id="rId15"/>
    <p:sldId id="289" r:id="rId16"/>
    <p:sldId id="284" r:id="rId17"/>
    <p:sldId id="285" r:id="rId18"/>
    <p:sldId id="286" r:id="rId19"/>
    <p:sldId id="274" r:id="rId20"/>
    <p:sldId id="265" r:id="rId21"/>
    <p:sldId id="270" r:id="rId22"/>
    <p:sldId id="275" r:id="rId23"/>
    <p:sldId id="279" r:id="rId24"/>
    <p:sldId id="281" r:id="rId25"/>
    <p:sldId id="280"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17D37"/>
    <a:srgbClr val="000000"/>
    <a:srgbClr val="F69F1E"/>
    <a:srgbClr val="38564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68" autoAdjust="0"/>
    <p:restoredTop sz="94660"/>
  </p:normalViewPr>
  <p:slideViewPr>
    <p:cSldViewPr>
      <p:cViewPr>
        <p:scale>
          <a:sx n="90" d="100"/>
          <a:sy n="90" d="100"/>
        </p:scale>
        <p:origin x="-1356" y="-2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62DD874-1752-48BF-99BF-EE3E49A7A33D}" type="datetimeFigureOut">
              <a:rPr lang="en-US" smtClean="0"/>
              <a:t>4/26/2016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1C13E8ED-7286-4AC0-A1AC-985A08F2293C}" type="slidenum">
              <a:rPr lang="en-US" smtClean="0"/>
              <a:t>‹#›</a:t>
            </a:fld>
            <a:endParaRPr lang="en-US"/>
          </a:p>
        </p:txBody>
      </p:sp>
    </p:spTree>
    <p:extLst>
      <p:ext uri="{BB962C8B-B14F-4D97-AF65-F5344CB8AC3E}">
        <p14:creationId xmlns:p14="http://schemas.microsoft.com/office/powerpoint/2010/main" val="42649833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a:xfrm>
            <a:off x="3884614" y="8685213"/>
            <a:ext cx="2971800" cy="457201"/>
          </a:xfrm>
          <a:prstGeom prst="rect">
            <a:avLst/>
          </a:prstGeom>
        </p:spPr>
        <p:txBody>
          <a:bodyPr lIns="91424" tIns="45712" rIns="91424" bIns="45712"/>
          <a:lstStyle/>
          <a:p>
            <a:fld id="{BE7C1E3F-91CD-4664-BFCA-A87CCDE6F6A5}" type="slidenum">
              <a:rPr lang="en-US" smtClean="0"/>
              <a:t>19</a:t>
            </a:fld>
            <a:endParaRPr lang="en-US"/>
          </a:p>
        </p:txBody>
      </p:sp>
    </p:spTree>
    <p:extLst>
      <p:ext uri="{BB962C8B-B14F-4D97-AF65-F5344CB8AC3E}">
        <p14:creationId xmlns:p14="http://schemas.microsoft.com/office/powerpoint/2010/main" val="41560284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C12EEC80-F266-48A6-98AD-5B08B5B84041}" type="datetimeFigureOut">
              <a:rPr lang="en-US" smtClean="0"/>
              <a:t>4/26/2016</a:t>
            </a:fld>
            <a:endParaRPr lang="en-US" dirty="0"/>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dirty="0"/>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DF75D8B1-0A75-4655-AEE8-FCED3D70EB81}"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12EEC80-F266-48A6-98AD-5B08B5B84041}" type="datetimeFigureOut">
              <a:rPr lang="en-US" smtClean="0"/>
              <a:t>4/26/2016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F75D8B1-0A75-4655-AEE8-FCED3D70EB8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C12EEC80-F266-48A6-98AD-5B08B5B84041}" type="datetimeFigureOut">
              <a:rPr lang="en-US" smtClean="0"/>
              <a:t>4/26/2016</a:t>
            </a:fld>
            <a:endParaRPr lang="en-US" dirty="0"/>
          </a:p>
        </p:txBody>
      </p:sp>
      <p:sp>
        <p:nvSpPr>
          <p:cNvPr id="5" name="Footer Placeholder 4"/>
          <p:cNvSpPr>
            <a:spLocks noGrp="1"/>
          </p:cNvSpPr>
          <p:nvPr>
            <p:ph type="ftr" sz="quarter" idx="11"/>
          </p:nvPr>
        </p:nvSpPr>
        <p:spPr>
          <a:xfrm>
            <a:off x="457201" y="6248207"/>
            <a:ext cx="5573483" cy="365125"/>
          </a:xfrm>
        </p:spPr>
        <p:txBody>
          <a:bodyPr/>
          <a:lstStyle/>
          <a:p>
            <a:endParaRPr lang="en-US" dirty="0"/>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6" name="Slide Number Placeholder 5"/>
          <p:cNvSpPr>
            <a:spLocks noGrp="1"/>
          </p:cNvSpPr>
          <p:nvPr>
            <p:ph type="sldNum" sz="quarter" idx="12"/>
          </p:nvPr>
        </p:nvSpPr>
        <p:spPr>
          <a:xfrm rot="5400000">
            <a:off x="5989638" y="144462"/>
            <a:ext cx="533400" cy="244476"/>
          </a:xfrm>
        </p:spPr>
        <p:txBody>
          <a:bodyPr/>
          <a:lstStyle/>
          <a:p>
            <a:fld id="{DF75D8B1-0A75-4655-AEE8-FCED3D70EB81}"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C12EEC80-F266-48A6-98AD-5B08B5B84041}" type="datetimeFigureOut">
              <a:rPr lang="en-US" smtClean="0"/>
              <a:t>4/26/2016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DF75D8B1-0A75-4655-AEE8-FCED3D70EB81}" type="slidenum">
              <a:rPr lang="en-US" smtClean="0"/>
              <a:t>‹#›</a:t>
            </a:fld>
            <a:endParaRPr lang="en-US" dirty="0"/>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C12EEC80-F266-48A6-98AD-5B08B5B84041}" type="datetimeFigureOut">
              <a:rPr lang="en-US" smtClean="0"/>
              <a:t>4/26/2016</a:t>
            </a:fld>
            <a:endParaRPr lang="en-US" dirty="0"/>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DF75D8B1-0A75-4655-AEE8-FCED3D70EB81}" type="slidenum">
              <a:rPr lang="en-US" smtClean="0"/>
              <a:t>‹#›</a:t>
            </a:fld>
            <a:endParaRPr lang="en-US" dirty="0"/>
          </a:p>
        </p:txBody>
      </p:sp>
      <p:sp>
        <p:nvSpPr>
          <p:cNvPr id="14" name="Footer Placeholder 13"/>
          <p:cNvSpPr>
            <a:spLocks noGrp="1"/>
          </p:cNvSpPr>
          <p:nvPr>
            <p:ph type="ftr" sz="quarter" idx="12"/>
          </p:nvPr>
        </p:nvSpPr>
        <p:spPr/>
        <p:txBody>
          <a:bodyPr/>
          <a:lstStyle/>
          <a:p>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12EEC80-F266-48A6-98AD-5B08B5B84041}" type="datetimeFigureOut">
              <a:rPr lang="en-US" smtClean="0"/>
              <a:t>4/26/2016</a:t>
            </a:fld>
            <a:endParaRPr lang="en-US" dirty="0"/>
          </a:p>
        </p:txBody>
      </p:sp>
      <p:sp>
        <p:nvSpPr>
          <p:cNvPr id="10" name="Slide Number Placeholder 9"/>
          <p:cNvSpPr>
            <a:spLocks noGrp="1"/>
          </p:cNvSpPr>
          <p:nvPr>
            <p:ph type="sldNum" sz="quarter" idx="16"/>
          </p:nvPr>
        </p:nvSpPr>
        <p:spPr/>
        <p:txBody>
          <a:bodyPr rtlCol="0"/>
          <a:lstStyle/>
          <a:p>
            <a:fld id="{DF75D8B1-0A75-4655-AEE8-FCED3D70EB81}" type="slidenum">
              <a:rPr lang="en-US" smtClean="0"/>
              <a:t>‹#›</a:t>
            </a:fld>
            <a:endParaRPr lang="en-US" dirty="0"/>
          </a:p>
        </p:txBody>
      </p:sp>
      <p:sp>
        <p:nvSpPr>
          <p:cNvPr id="12" name="Footer Placeholder 11"/>
          <p:cNvSpPr>
            <a:spLocks noGrp="1"/>
          </p:cNvSpPr>
          <p:nvPr>
            <p:ph type="ftr" sz="quarter" idx="17"/>
          </p:nvPr>
        </p:nvSpPr>
        <p:spPr/>
        <p:txBody>
          <a:bodyPr rtlCol="0"/>
          <a:lstStyle/>
          <a:p>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C12EEC80-F266-48A6-98AD-5B08B5B84041}" type="datetimeFigureOut">
              <a:rPr lang="en-US" smtClean="0"/>
              <a:t>4/26/2016</a:t>
            </a:fld>
            <a:endParaRPr lang="en-US" dirty="0"/>
          </a:p>
        </p:txBody>
      </p:sp>
      <p:sp>
        <p:nvSpPr>
          <p:cNvPr id="12" name="Slide Number Placeholder 11"/>
          <p:cNvSpPr>
            <a:spLocks noGrp="1"/>
          </p:cNvSpPr>
          <p:nvPr>
            <p:ph type="sldNum" sz="quarter" idx="16"/>
          </p:nvPr>
        </p:nvSpPr>
        <p:spPr/>
        <p:txBody>
          <a:bodyPr rtlCol="0"/>
          <a:lstStyle/>
          <a:p>
            <a:fld id="{DF75D8B1-0A75-4655-AEE8-FCED3D70EB81}" type="slidenum">
              <a:rPr lang="en-US" smtClean="0"/>
              <a:t>‹#›</a:t>
            </a:fld>
            <a:endParaRPr lang="en-US" dirty="0"/>
          </a:p>
        </p:txBody>
      </p:sp>
      <p:sp>
        <p:nvSpPr>
          <p:cNvPr id="14" name="Footer Placeholder 13"/>
          <p:cNvSpPr>
            <a:spLocks noGrp="1"/>
          </p:cNvSpPr>
          <p:nvPr>
            <p:ph type="ftr" sz="quarter" idx="17"/>
          </p:nvPr>
        </p:nvSpPr>
        <p:spPr/>
        <p:txBody>
          <a:bodyPr rtlCol="0"/>
          <a:lstStyle/>
          <a:p>
            <a:endParaRPr lang="en-US" dirty="0"/>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12EEC80-F266-48A6-98AD-5B08B5B84041}" type="datetimeFigureOut">
              <a:rPr lang="en-US" smtClean="0"/>
              <a:t>4/26/2016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DF75D8B1-0A75-4655-AEE8-FCED3D70EB8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2EEC80-F266-48A6-98AD-5B08B5B84041}" type="datetimeFigureOut">
              <a:rPr lang="en-US" smtClean="0"/>
              <a:t>4/26/2016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DF75D8B1-0A75-4655-AEE8-FCED3D70EB8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C12EEC80-F266-48A6-98AD-5B08B5B84041}" type="datetimeFigureOut">
              <a:rPr lang="en-US" smtClean="0"/>
              <a:t>4/26/2016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DF75D8B1-0A75-4655-AEE8-FCED3D70EB81}" type="slidenum">
              <a:rPr lang="en-US" smtClean="0"/>
              <a:t>‹#›</a:t>
            </a:fld>
            <a:endParaRPr lang="en-US" dirty="0"/>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Date Placeholder 11"/>
          <p:cNvSpPr>
            <a:spLocks noGrp="1"/>
          </p:cNvSpPr>
          <p:nvPr>
            <p:ph type="dt" sz="half" idx="10"/>
          </p:nvPr>
        </p:nvSpPr>
        <p:spPr>
          <a:xfrm>
            <a:off x="6248400" y="6248400"/>
            <a:ext cx="2667000" cy="365125"/>
          </a:xfrm>
        </p:spPr>
        <p:txBody>
          <a:bodyPr rtlCol="0"/>
          <a:lstStyle/>
          <a:p>
            <a:fld id="{C12EEC80-F266-48A6-98AD-5B08B5B84041}" type="datetimeFigureOut">
              <a:rPr lang="en-US" smtClean="0"/>
              <a:t>4/26/2016</a:t>
            </a:fld>
            <a:endParaRPr lang="en-US" dirty="0"/>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DF75D8B1-0A75-4655-AEE8-FCED3D70EB81}" type="slidenum">
              <a:rPr lang="en-US" smtClean="0"/>
              <a:t>‹#›</a:t>
            </a:fld>
            <a:endParaRPr lang="en-US" dirty="0"/>
          </a:p>
        </p:txBody>
      </p:sp>
      <p:sp>
        <p:nvSpPr>
          <p:cNvPr id="14" name="Footer Placeholder 13"/>
          <p:cNvSpPr>
            <a:spLocks noGrp="1"/>
          </p:cNvSpPr>
          <p:nvPr>
            <p:ph type="ftr" sz="quarter" idx="12"/>
          </p:nvPr>
        </p:nvSpPr>
        <p:spPr>
          <a:xfrm>
            <a:off x="1600200" y="6248206"/>
            <a:ext cx="4572000" cy="365125"/>
          </a:xfrm>
        </p:spPr>
        <p:txBody>
          <a:bodyPr rtlCol="0"/>
          <a:lstStyle/>
          <a:p>
            <a:endParaRPr lang="en-US" dirty="0"/>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dirty="0"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C12EEC80-F266-48A6-98AD-5B08B5B84041}" type="datetimeFigureOut">
              <a:rPr lang="en-US" smtClean="0"/>
              <a:t>4/26/2016</a:t>
            </a:fld>
            <a:endParaRPr lang="en-US" dirty="0"/>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dirty="0"/>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DF75D8B1-0A75-4655-AEE8-FCED3D70EB8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package" Target="../embeddings/Microsoft_Excel_Worksheet2.xlsx"/><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5.emf"/><Relationship Id="rId5" Type="http://schemas.openxmlformats.org/officeDocument/2006/relationships/package" Target="../embeddings/Microsoft_Excel_Worksheet1.xlsx"/><Relationship Id="rId4" Type="http://schemas.openxmlformats.org/officeDocument/2006/relationships/image" Target="../media/image6.png"/></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Layout" Target="../slideLayouts/slideLayout1.xml"/><Relationship Id="rId1" Type="http://schemas.openxmlformats.org/officeDocument/2006/relationships/vmlDrawing" Target="../drawings/vmlDrawing2.vml"/><Relationship Id="rId5" Type="http://schemas.openxmlformats.org/officeDocument/2006/relationships/image" Target="../media/image7.emf"/><Relationship Id="rId4" Type="http://schemas.openxmlformats.org/officeDocument/2006/relationships/package" Target="../embeddings/Microsoft_Excel_Worksheet3.xlsx"/></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62000" y="381000"/>
            <a:ext cx="7772400" cy="1143000"/>
          </a:xfrm>
        </p:spPr>
        <p:txBody>
          <a:bodyPr>
            <a:noAutofit/>
          </a:bodyPr>
          <a:lstStyle/>
          <a:p>
            <a:pPr algn="ctr"/>
            <a:r>
              <a:rPr lang="en-US" sz="3200" dirty="0" smtClean="0">
                <a:solidFill>
                  <a:srgbClr val="417D37"/>
                </a:solidFill>
              </a:rPr>
              <a:t>College of DuPage adjuncts Association  </a:t>
            </a:r>
            <a:r>
              <a:rPr lang="en-US" sz="2200" dirty="0" smtClean="0">
                <a:solidFill>
                  <a:srgbClr val="417D37"/>
                </a:solidFill>
              </a:rPr>
              <a:t>iea/NEA</a:t>
            </a:r>
            <a:endParaRPr lang="en-US" sz="2200" dirty="0">
              <a:solidFill>
                <a:srgbClr val="417D37"/>
              </a:solidFill>
            </a:endParaRPr>
          </a:p>
        </p:txBody>
      </p:sp>
      <p:sp>
        <p:nvSpPr>
          <p:cNvPr id="3" name="Subtitle 2"/>
          <p:cNvSpPr>
            <a:spLocks noGrp="1"/>
          </p:cNvSpPr>
          <p:nvPr>
            <p:ph type="subTitle" idx="1"/>
          </p:nvPr>
        </p:nvSpPr>
        <p:spPr>
          <a:xfrm>
            <a:off x="1295400" y="1828800"/>
            <a:ext cx="6400800" cy="3657600"/>
          </a:xfrm>
        </p:spPr>
        <p:txBody>
          <a:bodyPr>
            <a:normAutofit/>
          </a:bodyPr>
          <a:lstStyle/>
          <a:p>
            <a:pPr algn="ctr"/>
            <a:r>
              <a:rPr lang="en-US" sz="5400" b="1" dirty="0" smtClean="0">
                <a:solidFill>
                  <a:schemeClr val="bg1"/>
                </a:solidFill>
              </a:rPr>
              <a:t>Spring</a:t>
            </a:r>
            <a:r>
              <a:rPr lang="en-US" sz="5400" b="1" dirty="0">
                <a:solidFill>
                  <a:schemeClr val="bg1"/>
                </a:solidFill>
              </a:rPr>
              <a:t> </a:t>
            </a:r>
            <a:r>
              <a:rPr lang="en-US" sz="5400" b="1" dirty="0" smtClean="0">
                <a:solidFill>
                  <a:schemeClr val="bg1"/>
                </a:solidFill>
              </a:rPr>
              <a:t>2016 Membership Meeting</a:t>
            </a:r>
            <a:endParaRPr lang="en-US" sz="5400" b="1" dirty="0">
              <a:solidFill>
                <a:schemeClr val="bg1"/>
              </a:solidFill>
            </a:endParaRPr>
          </a:p>
        </p:txBody>
      </p:sp>
      <p:pic>
        <p:nvPicPr>
          <p:cNvPr id="6" name="Picture 5"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Tree>
    <p:extLst>
      <p:ext uri="{BB962C8B-B14F-4D97-AF65-F5344CB8AC3E}">
        <p14:creationId xmlns:p14="http://schemas.microsoft.com/office/powerpoint/2010/main" val="307246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04800"/>
            <a:ext cx="8686800" cy="685800"/>
          </a:xfrm>
        </p:spPr>
        <p:txBody>
          <a:bodyPr>
            <a:normAutofit/>
          </a:bodyPr>
          <a:lstStyle/>
          <a:p>
            <a:pPr algn="ctr"/>
            <a:r>
              <a:rPr lang="en-US" sz="3000" b="1" dirty="0" smtClean="0">
                <a:solidFill>
                  <a:srgbClr val="417D37"/>
                </a:solidFill>
              </a:rPr>
              <a:t>CODAA MEMBERS RECEIVE HIGHER SALARY</a:t>
            </a:r>
            <a:endParaRPr lang="en-US" sz="3000" b="1" dirty="0">
              <a:solidFill>
                <a:srgbClr val="417D37"/>
              </a:solidFill>
            </a:endParaRPr>
          </a:p>
        </p:txBody>
      </p:sp>
      <p:sp>
        <p:nvSpPr>
          <p:cNvPr id="3" name="Subtitle 2"/>
          <p:cNvSpPr>
            <a:spLocks noGrp="1"/>
          </p:cNvSpPr>
          <p:nvPr>
            <p:ph type="subTitle" idx="1"/>
          </p:nvPr>
        </p:nvSpPr>
        <p:spPr>
          <a:xfrm>
            <a:off x="521970" y="1274020"/>
            <a:ext cx="7947659" cy="4451866"/>
          </a:xfrm>
        </p:spPr>
        <p:txBody>
          <a:bodyPr anchor="t">
            <a:normAutofit fontScale="25000" lnSpcReduction="20000"/>
          </a:bodyPr>
          <a:lstStyle/>
          <a:p>
            <a:pPr algn="ctr"/>
            <a:r>
              <a:rPr lang="en-US" sz="9600" b="1" dirty="0" smtClean="0">
                <a:solidFill>
                  <a:schemeClr val="tx1"/>
                </a:solidFill>
              </a:rPr>
              <a:t>Non-CODAA vs CODAA Per Credit Hour Pay 2015-16</a:t>
            </a:r>
          </a:p>
          <a:p>
            <a:pPr>
              <a:spcBef>
                <a:spcPts val="1800"/>
              </a:spcBef>
            </a:pPr>
            <a:r>
              <a:rPr lang="en-US" sz="8400" u="sng" dirty="0" smtClean="0">
                <a:solidFill>
                  <a:srgbClr val="0070C0"/>
                </a:solidFill>
              </a:rPr>
              <a:t># </a:t>
            </a:r>
            <a:r>
              <a:rPr lang="en-US" sz="8400" u="sng" dirty="0" err="1" smtClean="0">
                <a:solidFill>
                  <a:srgbClr val="0070C0"/>
                </a:solidFill>
              </a:rPr>
              <a:t>Sem</a:t>
            </a:r>
            <a:r>
              <a:rPr lang="en-US" sz="8400" u="sng" dirty="0" smtClean="0">
                <a:solidFill>
                  <a:srgbClr val="0070C0"/>
                </a:solidFill>
              </a:rPr>
              <a:t> Taught </a:t>
            </a:r>
            <a:r>
              <a:rPr lang="en-US" sz="8400" dirty="0" smtClean="0">
                <a:solidFill>
                  <a:srgbClr val="0070C0"/>
                </a:solidFill>
              </a:rPr>
              <a:t>	</a:t>
            </a:r>
            <a:r>
              <a:rPr lang="en-US" sz="8400" u="sng" dirty="0" smtClean="0">
                <a:solidFill>
                  <a:srgbClr val="0070C0"/>
                </a:solidFill>
              </a:rPr>
              <a:t>Non-CODAA</a:t>
            </a:r>
            <a:r>
              <a:rPr lang="en-US" sz="8400" dirty="0" smtClean="0">
                <a:solidFill>
                  <a:srgbClr val="417D37"/>
                </a:solidFill>
              </a:rPr>
              <a:t>		</a:t>
            </a:r>
            <a:r>
              <a:rPr lang="en-US" sz="8400" u="sng" dirty="0" smtClean="0">
                <a:solidFill>
                  <a:srgbClr val="417D37"/>
                </a:solidFill>
              </a:rPr>
              <a:t># </a:t>
            </a:r>
            <a:r>
              <a:rPr lang="en-US" sz="8400" u="sng" dirty="0" err="1" smtClean="0">
                <a:solidFill>
                  <a:srgbClr val="417D37"/>
                </a:solidFill>
              </a:rPr>
              <a:t>Sem</a:t>
            </a:r>
            <a:r>
              <a:rPr lang="en-US" sz="8400" u="sng" dirty="0" smtClean="0">
                <a:solidFill>
                  <a:srgbClr val="417D37"/>
                </a:solidFill>
              </a:rPr>
              <a:t> Taught</a:t>
            </a:r>
            <a:r>
              <a:rPr lang="en-US" sz="8400" dirty="0" smtClean="0">
                <a:solidFill>
                  <a:srgbClr val="417D37"/>
                </a:solidFill>
              </a:rPr>
              <a:t>	</a:t>
            </a:r>
            <a:r>
              <a:rPr lang="en-US" sz="8400" u="sng" dirty="0" smtClean="0">
                <a:solidFill>
                  <a:srgbClr val="417D37"/>
                </a:solidFill>
              </a:rPr>
              <a:t>CODAA</a:t>
            </a:r>
          </a:p>
          <a:p>
            <a:pPr>
              <a:spcBef>
                <a:spcPts val="1200"/>
              </a:spcBef>
            </a:pPr>
            <a:r>
              <a:rPr lang="en-US" sz="8400" dirty="0" smtClean="0">
                <a:solidFill>
                  <a:srgbClr val="0070C0"/>
                </a:solidFill>
              </a:rPr>
              <a:t>0-4		$976</a:t>
            </a:r>
            <a:r>
              <a:rPr lang="en-US" sz="8400" dirty="0" smtClean="0">
                <a:solidFill>
                  <a:srgbClr val="417D37"/>
                </a:solidFill>
              </a:rPr>
              <a:t>			0-18		$</a:t>
            </a:r>
            <a:r>
              <a:rPr lang="en-US" sz="8400" dirty="0" smtClean="0">
                <a:solidFill>
                  <a:srgbClr val="417D37"/>
                </a:solidFill>
              </a:rPr>
              <a:t>1,062</a:t>
            </a:r>
            <a:endParaRPr lang="en-US" sz="8400" dirty="0" smtClean="0">
              <a:solidFill>
                <a:srgbClr val="417D37"/>
              </a:solidFill>
            </a:endParaRPr>
          </a:p>
          <a:p>
            <a:pPr>
              <a:spcBef>
                <a:spcPts val="600"/>
              </a:spcBef>
            </a:pPr>
            <a:r>
              <a:rPr lang="en-US" sz="8400" dirty="0" smtClean="0">
                <a:solidFill>
                  <a:srgbClr val="0070C0"/>
                </a:solidFill>
              </a:rPr>
              <a:t>5 &amp; Over	$997	</a:t>
            </a:r>
            <a:r>
              <a:rPr lang="en-US" sz="8400" dirty="0" smtClean="0">
                <a:solidFill>
                  <a:srgbClr val="417D37"/>
                </a:solidFill>
              </a:rPr>
              <a:t>		19-38		$</a:t>
            </a:r>
            <a:r>
              <a:rPr lang="en-US" sz="8400" dirty="0" smtClean="0">
                <a:solidFill>
                  <a:srgbClr val="417D37"/>
                </a:solidFill>
              </a:rPr>
              <a:t>1,073</a:t>
            </a:r>
            <a:endParaRPr lang="en-US" sz="8400" dirty="0" smtClean="0">
              <a:solidFill>
                <a:srgbClr val="417D37"/>
              </a:solidFill>
            </a:endParaRPr>
          </a:p>
          <a:p>
            <a:pPr>
              <a:spcBef>
                <a:spcPts val="600"/>
              </a:spcBef>
            </a:pPr>
            <a:r>
              <a:rPr lang="en-US" sz="8400" dirty="0">
                <a:solidFill>
                  <a:srgbClr val="417D37"/>
                </a:solidFill>
              </a:rPr>
              <a:t>	</a:t>
            </a:r>
            <a:r>
              <a:rPr lang="en-US" sz="8400" dirty="0" smtClean="0">
                <a:solidFill>
                  <a:srgbClr val="417D37"/>
                </a:solidFill>
              </a:rPr>
              <a:t>				39 &amp; Over	$</a:t>
            </a:r>
            <a:r>
              <a:rPr lang="en-US" sz="8400" dirty="0" smtClean="0">
                <a:solidFill>
                  <a:srgbClr val="417D37"/>
                </a:solidFill>
              </a:rPr>
              <a:t>1,082</a:t>
            </a:r>
            <a:endParaRPr lang="en-US" sz="8400" dirty="0">
              <a:solidFill>
                <a:srgbClr val="417D37"/>
              </a:solidFill>
            </a:endParaRPr>
          </a:p>
          <a:p>
            <a:pPr>
              <a:spcBef>
                <a:spcPts val="2400"/>
              </a:spcBef>
            </a:pPr>
            <a:r>
              <a:rPr lang="en-US" sz="8400" dirty="0" smtClean="0">
                <a:solidFill>
                  <a:srgbClr val="417D37"/>
                </a:solidFill>
              </a:rPr>
              <a:t>$1062 - $976 = $86.00/credit hour.  	3 x $86 = $258</a:t>
            </a:r>
          </a:p>
          <a:p>
            <a:pPr>
              <a:spcBef>
                <a:spcPts val="1200"/>
              </a:spcBef>
            </a:pPr>
            <a:r>
              <a:rPr lang="en-US" sz="8400" dirty="0" smtClean="0">
                <a:solidFill>
                  <a:srgbClr val="417D37"/>
                </a:solidFill>
              </a:rPr>
              <a:t>CODAA Dues Per Year:	    	                $248	</a:t>
            </a:r>
          </a:p>
          <a:p>
            <a:pPr>
              <a:lnSpc>
                <a:spcPct val="120000"/>
              </a:lnSpc>
              <a:spcBef>
                <a:spcPts val="1800"/>
              </a:spcBef>
            </a:pPr>
            <a:r>
              <a:rPr lang="en-US" sz="8400" dirty="0" smtClean="0">
                <a:solidFill>
                  <a:schemeClr val="tx1"/>
                </a:solidFill>
              </a:rPr>
              <a:t>With just 3 semester hours </a:t>
            </a:r>
            <a:r>
              <a:rPr lang="en-US" sz="8400" dirty="0" smtClean="0">
                <a:solidFill>
                  <a:srgbClr val="FF0000"/>
                </a:solidFill>
              </a:rPr>
              <a:t>per year </a:t>
            </a:r>
            <a:r>
              <a:rPr lang="en-US" sz="8400" dirty="0" smtClean="0">
                <a:solidFill>
                  <a:schemeClr val="tx1"/>
                </a:solidFill>
              </a:rPr>
              <a:t>at the higher CODAA rate ($86/hour higher than non-CODAA members), your dues are more than covered by one class taught.  If you teach 12 credits per year, you have earned </a:t>
            </a:r>
            <a:r>
              <a:rPr lang="en-US" sz="8400" dirty="0" smtClean="0">
                <a:solidFill>
                  <a:srgbClr val="FF0000"/>
                </a:solidFill>
              </a:rPr>
              <a:t>$784 more per year </a:t>
            </a:r>
            <a:r>
              <a:rPr lang="en-US" sz="8400" dirty="0" smtClean="0">
                <a:solidFill>
                  <a:schemeClr val="tx1"/>
                </a:solidFill>
              </a:rPr>
              <a:t>than a non-CODAA member.</a:t>
            </a:r>
            <a:r>
              <a:rPr lang="en-US" sz="8400" dirty="0" smtClean="0">
                <a:solidFill>
                  <a:srgbClr val="0070C0"/>
                </a:solidFill>
              </a:rPr>
              <a:t>		</a:t>
            </a:r>
            <a:endParaRPr lang="en-US" sz="8400" dirty="0" smtClean="0">
              <a:solidFill>
                <a:srgbClr val="417D37"/>
              </a:solidFill>
            </a:endParaRPr>
          </a:p>
          <a:p>
            <a:pPr lvl="3">
              <a:spcBef>
                <a:spcPts val="1200"/>
              </a:spcBef>
            </a:pPr>
            <a:endParaRPr lang="en-US" sz="2600" dirty="0">
              <a:solidFill>
                <a:srgbClr val="417D37"/>
              </a:solidFill>
            </a:endParaRPr>
          </a:p>
          <a:p>
            <a:pPr lvl="3" algn="l">
              <a:spcBef>
                <a:spcPts val="1200"/>
              </a:spcBef>
            </a:pPr>
            <a:endParaRPr lang="en-US" sz="2600" dirty="0" smtClean="0">
              <a:solidFill>
                <a:srgbClr val="417D37"/>
              </a:solidFill>
            </a:endParaRPr>
          </a:p>
        </p:txBody>
      </p:sp>
      <p:pic>
        <p:nvPicPr>
          <p:cNvPr id="5" name="Picture 4"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0878362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152400"/>
            <a:ext cx="8686800" cy="762000"/>
          </a:xfrm>
        </p:spPr>
        <p:txBody>
          <a:bodyPr>
            <a:noAutofit/>
          </a:bodyPr>
          <a:lstStyle/>
          <a:p>
            <a:pPr algn="ctr"/>
            <a:r>
              <a:rPr lang="en-US" sz="2800" b="1" dirty="0" smtClean="0">
                <a:solidFill>
                  <a:srgbClr val="417D37"/>
                </a:solidFill>
              </a:rPr>
              <a:t>Active Versus Fair Share</a:t>
            </a:r>
            <a:endParaRPr lang="en-US" sz="2800" b="1" dirty="0">
              <a:solidFill>
                <a:srgbClr val="417D37"/>
              </a:solidFill>
            </a:endParaRPr>
          </a:p>
        </p:txBody>
      </p:sp>
      <p:sp>
        <p:nvSpPr>
          <p:cNvPr id="3" name="Subtitle 2"/>
          <p:cNvSpPr>
            <a:spLocks noGrp="1"/>
          </p:cNvSpPr>
          <p:nvPr>
            <p:ph type="subTitle" idx="1"/>
          </p:nvPr>
        </p:nvSpPr>
        <p:spPr>
          <a:xfrm>
            <a:off x="304800" y="1121229"/>
            <a:ext cx="8610599" cy="4941332"/>
          </a:xfrm>
        </p:spPr>
        <p:txBody>
          <a:bodyPr anchor="t">
            <a:normAutofit fontScale="92500"/>
          </a:bodyPr>
          <a:lstStyle/>
          <a:p>
            <a:r>
              <a:rPr lang="en-US" sz="2400" dirty="0" smtClean="0">
                <a:solidFill>
                  <a:schemeClr val="tx1"/>
                </a:solidFill>
              </a:rPr>
              <a:t>While all CODAA Members enjoy the rights and protections of the contract, </a:t>
            </a:r>
            <a:r>
              <a:rPr lang="en-US" sz="2400" b="1" dirty="0" smtClean="0">
                <a:solidFill>
                  <a:srgbClr val="417D37"/>
                </a:solidFill>
              </a:rPr>
              <a:t>Active</a:t>
            </a:r>
            <a:r>
              <a:rPr lang="en-US" sz="2400" dirty="0" smtClean="0">
                <a:solidFill>
                  <a:srgbClr val="00B050"/>
                </a:solidFill>
              </a:rPr>
              <a:t> </a:t>
            </a:r>
            <a:r>
              <a:rPr lang="en-US" sz="2400" dirty="0" smtClean="0">
                <a:solidFill>
                  <a:schemeClr val="tx1"/>
                </a:solidFill>
              </a:rPr>
              <a:t>Members also have:</a:t>
            </a:r>
          </a:p>
          <a:p>
            <a:pPr marL="342900" indent="-342900">
              <a:spcBef>
                <a:spcPts val="1200"/>
              </a:spcBef>
              <a:buFont typeface="Arial" panose="020B0604020202020204" pitchFamily="34" charset="0"/>
              <a:buChar char="•"/>
            </a:pPr>
            <a:r>
              <a:rPr lang="en-US" sz="2400" dirty="0" smtClean="0">
                <a:solidFill>
                  <a:srgbClr val="417D37"/>
                </a:solidFill>
              </a:rPr>
              <a:t>Voting privileges, which provide a voice in the local (CODAA) state (IEA), and national (NEA) associations.</a:t>
            </a:r>
          </a:p>
          <a:p>
            <a:pPr marL="342900" indent="-342900">
              <a:spcBef>
                <a:spcPts val="1200"/>
              </a:spcBef>
              <a:buFont typeface="Arial" panose="020B0604020202020204" pitchFamily="34" charset="0"/>
              <a:buChar char="•"/>
            </a:pPr>
            <a:r>
              <a:rPr lang="en-US" sz="2400" dirty="0" smtClean="0">
                <a:solidFill>
                  <a:srgbClr val="417D37"/>
                </a:solidFill>
              </a:rPr>
              <a:t>Eligibility to vote on the CODAA contract, which expires in 2017</a:t>
            </a:r>
          </a:p>
          <a:p>
            <a:pPr marL="342900" indent="-342900">
              <a:spcBef>
                <a:spcPts val="1200"/>
              </a:spcBef>
              <a:buFont typeface="Arial" panose="020B0604020202020204" pitchFamily="34" charset="0"/>
              <a:buChar char="•"/>
            </a:pPr>
            <a:r>
              <a:rPr lang="en-US" sz="2400" dirty="0" smtClean="0">
                <a:solidFill>
                  <a:srgbClr val="417D37"/>
                </a:solidFill>
              </a:rPr>
              <a:t>Significant discounts through additional NEA benefits</a:t>
            </a:r>
          </a:p>
          <a:p>
            <a:pPr marL="342900" indent="-342900">
              <a:spcBef>
                <a:spcPts val="1200"/>
              </a:spcBef>
              <a:buFont typeface="Arial" panose="020B0604020202020204" pitchFamily="34" charset="0"/>
              <a:buChar char="•"/>
            </a:pPr>
            <a:r>
              <a:rPr lang="en-US" sz="2400" dirty="0" smtClean="0">
                <a:solidFill>
                  <a:srgbClr val="417D37"/>
                </a:solidFill>
              </a:rPr>
              <a:t>Legal Services beyond contract rights</a:t>
            </a:r>
          </a:p>
          <a:p>
            <a:pPr marL="342900" indent="-342900">
              <a:spcBef>
                <a:spcPts val="1200"/>
              </a:spcBef>
              <a:buFont typeface="Arial" panose="020B0604020202020204" pitchFamily="34" charset="0"/>
              <a:buChar char="•"/>
            </a:pPr>
            <a:r>
              <a:rPr lang="en-US" sz="2400" dirty="0" smtClean="0">
                <a:solidFill>
                  <a:srgbClr val="417D37"/>
                </a:solidFill>
              </a:rPr>
              <a:t>$1000 Free Life </a:t>
            </a:r>
            <a:r>
              <a:rPr lang="en-US" sz="2400" dirty="0" smtClean="0">
                <a:solidFill>
                  <a:srgbClr val="417D37"/>
                </a:solidFill>
              </a:rPr>
              <a:t>Insurance and Professional Liability Insurance</a:t>
            </a:r>
            <a:endParaRPr lang="en-US" sz="2400" dirty="0" smtClean="0">
              <a:solidFill>
                <a:srgbClr val="417D37"/>
              </a:solidFill>
            </a:endParaRPr>
          </a:p>
          <a:p>
            <a:pPr marL="342900" indent="-342900">
              <a:spcBef>
                <a:spcPts val="1200"/>
              </a:spcBef>
              <a:buFont typeface="Arial" panose="020B0604020202020204" pitchFamily="34" charset="0"/>
              <a:buChar char="•"/>
            </a:pPr>
            <a:r>
              <a:rPr lang="en-US" sz="2400" b="1" dirty="0" smtClean="0">
                <a:solidFill>
                  <a:srgbClr val="417D37"/>
                </a:solidFill>
              </a:rPr>
              <a:t>Fully supporting your local adds the power of numbers in negotiations with the administration</a:t>
            </a:r>
          </a:p>
          <a:p>
            <a:pPr marL="342900" indent="-342900">
              <a:spcBef>
                <a:spcPts val="1200"/>
              </a:spcBef>
              <a:buFont typeface="Arial" panose="020B0604020202020204" pitchFamily="34" charset="0"/>
              <a:buChar char="•"/>
            </a:pPr>
            <a:r>
              <a:rPr lang="en-US" sz="2400" b="1" dirty="0" smtClean="0">
                <a:solidFill>
                  <a:srgbClr val="FF0000"/>
                </a:solidFill>
              </a:rPr>
              <a:t>All this for only $30 more per year!</a:t>
            </a:r>
          </a:p>
          <a:p>
            <a:pPr marL="342900" indent="-342900">
              <a:spcBef>
                <a:spcPts val="1200"/>
              </a:spcBef>
              <a:buFont typeface="Arial" panose="020B0604020202020204" pitchFamily="34" charset="0"/>
              <a:buChar char="•"/>
            </a:pPr>
            <a:endParaRPr lang="en-US" sz="2400" b="1" dirty="0" smtClean="0">
              <a:solidFill>
                <a:srgbClr val="417D37"/>
              </a:solidFill>
            </a:endParaRPr>
          </a:p>
          <a:p>
            <a:pPr marL="342900" indent="-342900">
              <a:buFont typeface="Arial" panose="020B0604020202020204" pitchFamily="34" charset="0"/>
              <a:buChar char="•"/>
            </a:pPr>
            <a:endParaRPr lang="en-US" sz="2400" dirty="0" smtClean="0">
              <a:solidFill>
                <a:srgbClr val="417D37"/>
              </a:solidFill>
            </a:endParaRPr>
          </a:p>
          <a:p>
            <a:pPr marL="342900" indent="-342900">
              <a:buFont typeface="Arial" panose="020B0604020202020204" pitchFamily="34" charset="0"/>
              <a:buChar char="•"/>
            </a:pPr>
            <a:endParaRPr lang="en-US" sz="2400" dirty="0" smtClean="0">
              <a:solidFill>
                <a:srgbClr val="417D37"/>
              </a:solidFill>
            </a:endParaRPr>
          </a:p>
          <a:p>
            <a:pPr marL="342900" indent="-342900">
              <a:buFont typeface="Arial" panose="020B0604020202020204" pitchFamily="34" charset="0"/>
              <a:buChar char="•"/>
            </a:pPr>
            <a:endParaRPr lang="en-US" sz="2400" dirty="0" smtClean="0">
              <a:solidFill>
                <a:srgbClr val="417D37"/>
              </a:solidFill>
            </a:endParaRPr>
          </a:p>
          <a:p>
            <a:pPr marL="342900" indent="-342900">
              <a:buFont typeface="Arial" panose="020B0604020202020204" pitchFamily="34" charset="0"/>
              <a:buChar char="•"/>
            </a:pPr>
            <a:endParaRPr lang="en-US" sz="2400" dirty="0" smtClean="0">
              <a:solidFill>
                <a:schemeClr val="tx1"/>
              </a:solidFill>
            </a:endParaRPr>
          </a:p>
        </p:txBody>
      </p:sp>
      <p:pic>
        <p:nvPicPr>
          <p:cNvPr id="5" name="Picture 4"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28318282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0"/>
            <a:ext cx="8686800" cy="762000"/>
          </a:xfrm>
        </p:spPr>
        <p:txBody>
          <a:bodyPr>
            <a:noAutofit/>
          </a:bodyPr>
          <a:lstStyle/>
          <a:p>
            <a:pPr algn="ctr"/>
            <a:r>
              <a:rPr lang="en-US" sz="2800" dirty="0" smtClean="0">
                <a:solidFill>
                  <a:srgbClr val="417D37"/>
                </a:solidFill>
              </a:rPr>
              <a:t>Highlights of Members Survey</a:t>
            </a:r>
            <a:endParaRPr lang="en-US" sz="2800" dirty="0">
              <a:solidFill>
                <a:srgbClr val="417D37"/>
              </a:solidFill>
            </a:endParaRPr>
          </a:p>
        </p:txBody>
      </p:sp>
      <p:sp>
        <p:nvSpPr>
          <p:cNvPr id="3" name="Subtitle 2"/>
          <p:cNvSpPr>
            <a:spLocks noGrp="1"/>
          </p:cNvSpPr>
          <p:nvPr>
            <p:ph type="subTitle" idx="1"/>
          </p:nvPr>
        </p:nvSpPr>
        <p:spPr>
          <a:xfrm>
            <a:off x="304800" y="1295400"/>
            <a:ext cx="8610599" cy="4436444"/>
          </a:xfrm>
        </p:spPr>
        <p:txBody>
          <a:bodyPr anchor="t">
            <a:normAutofit/>
          </a:bodyPr>
          <a:lstStyle/>
          <a:p>
            <a:r>
              <a:rPr lang="en-US" sz="2400" dirty="0" smtClean="0">
                <a:solidFill>
                  <a:schemeClr val="tx1"/>
                </a:solidFill>
              </a:rPr>
              <a:t>117 Responses (both Adjuncts and Counselors &amp; Advisors)</a:t>
            </a:r>
          </a:p>
          <a:p>
            <a:pPr algn="ctr"/>
            <a:endParaRPr lang="en-US" sz="2400" dirty="0" smtClean="0">
              <a:solidFill>
                <a:schemeClr val="tx1"/>
              </a:solidFill>
            </a:endParaRPr>
          </a:p>
          <a:p>
            <a:pPr algn="ctr"/>
            <a:r>
              <a:rPr lang="en-US" sz="2400" b="1" dirty="0" smtClean="0">
                <a:solidFill>
                  <a:schemeClr val="tx1"/>
                </a:solidFill>
              </a:rPr>
              <a:t>Top Priorities for Adjuncts </a:t>
            </a:r>
            <a:r>
              <a:rPr lang="en-US" sz="2400" b="1" dirty="0" smtClean="0">
                <a:solidFill>
                  <a:srgbClr val="0070C0"/>
                </a:solidFill>
              </a:rPr>
              <a:t>(Scale from 1-12)</a:t>
            </a:r>
            <a:endParaRPr lang="en-US" sz="2400" b="1" dirty="0">
              <a:solidFill>
                <a:srgbClr val="0070C0"/>
              </a:solidFill>
            </a:endParaRPr>
          </a:p>
          <a:p>
            <a:pPr>
              <a:spcBef>
                <a:spcPts val="1200"/>
              </a:spcBef>
            </a:pPr>
            <a:r>
              <a:rPr lang="en-US" sz="2400" dirty="0" smtClean="0">
                <a:solidFill>
                  <a:schemeClr val="tx1"/>
                </a:solidFill>
              </a:rPr>
              <a:t>1. Salary Increases </a:t>
            </a:r>
            <a:r>
              <a:rPr lang="en-US" sz="2400" dirty="0" smtClean="0">
                <a:solidFill>
                  <a:srgbClr val="0070C0"/>
                </a:solidFill>
              </a:rPr>
              <a:t>(11.2)</a:t>
            </a:r>
          </a:p>
          <a:p>
            <a:pPr>
              <a:spcBef>
                <a:spcPts val="1200"/>
              </a:spcBef>
            </a:pPr>
            <a:r>
              <a:rPr lang="en-US" sz="2400" dirty="0" smtClean="0">
                <a:solidFill>
                  <a:schemeClr val="tx1"/>
                </a:solidFill>
              </a:rPr>
              <a:t>2. Additional Salary Step Increases </a:t>
            </a:r>
            <a:r>
              <a:rPr lang="en-US" sz="2400" dirty="0" smtClean="0">
                <a:solidFill>
                  <a:srgbClr val="0070C0"/>
                </a:solidFill>
              </a:rPr>
              <a:t>(9.16)</a:t>
            </a:r>
          </a:p>
          <a:p>
            <a:pPr>
              <a:spcBef>
                <a:spcPts val="1200"/>
              </a:spcBef>
            </a:pPr>
            <a:r>
              <a:rPr lang="en-US" sz="2400" dirty="0" smtClean="0">
                <a:solidFill>
                  <a:schemeClr val="tx1"/>
                </a:solidFill>
              </a:rPr>
              <a:t>3. Pay for Meeting Attendance/Mandatory </a:t>
            </a:r>
            <a:r>
              <a:rPr lang="en-US" sz="2400" dirty="0">
                <a:solidFill>
                  <a:schemeClr val="tx1"/>
                </a:solidFill>
              </a:rPr>
              <a:t>T</a:t>
            </a:r>
            <a:r>
              <a:rPr lang="en-US" sz="2400" dirty="0" smtClean="0">
                <a:solidFill>
                  <a:schemeClr val="tx1"/>
                </a:solidFill>
              </a:rPr>
              <a:t>raining </a:t>
            </a:r>
            <a:r>
              <a:rPr lang="en-US" sz="2400" dirty="0" smtClean="0">
                <a:solidFill>
                  <a:srgbClr val="0070C0"/>
                </a:solidFill>
              </a:rPr>
              <a:t>(7.84)</a:t>
            </a:r>
          </a:p>
          <a:p>
            <a:pPr>
              <a:spcBef>
                <a:spcPts val="1200"/>
              </a:spcBef>
            </a:pPr>
            <a:r>
              <a:rPr lang="en-US" sz="2400" dirty="0">
                <a:solidFill>
                  <a:schemeClr val="tx1"/>
                </a:solidFill>
              </a:rPr>
              <a:t>4</a:t>
            </a:r>
            <a:r>
              <a:rPr lang="en-US" sz="2400" dirty="0" smtClean="0">
                <a:solidFill>
                  <a:schemeClr val="tx1"/>
                </a:solidFill>
              </a:rPr>
              <a:t>. Restoring Tuition Waiver for One Free Course </a:t>
            </a:r>
            <a:r>
              <a:rPr lang="en-US" sz="2400" dirty="0" smtClean="0">
                <a:solidFill>
                  <a:srgbClr val="0070C0"/>
                </a:solidFill>
              </a:rPr>
              <a:t>(7.6)</a:t>
            </a:r>
          </a:p>
          <a:p>
            <a:pPr>
              <a:spcBef>
                <a:spcPts val="1200"/>
              </a:spcBef>
            </a:pPr>
            <a:r>
              <a:rPr lang="en-US" sz="2400" dirty="0" smtClean="0">
                <a:solidFill>
                  <a:schemeClr val="tx1"/>
                </a:solidFill>
              </a:rPr>
              <a:t>5. More Time to Fill a Class before cancellation </a:t>
            </a:r>
            <a:r>
              <a:rPr lang="en-US" sz="2400" dirty="0" smtClean="0">
                <a:solidFill>
                  <a:srgbClr val="0070C0"/>
                </a:solidFill>
              </a:rPr>
              <a:t>(7.24)</a:t>
            </a:r>
          </a:p>
        </p:txBody>
      </p:sp>
      <p:pic>
        <p:nvPicPr>
          <p:cNvPr id="5" name="Picture 4"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8621914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0"/>
            <a:ext cx="8686800" cy="762000"/>
          </a:xfrm>
        </p:spPr>
        <p:txBody>
          <a:bodyPr>
            <a:noAutofit/>
          </a:bodyPr>
          <a:lstStyle/>
          <a:p>
            <a:pPr algn="ctr"/>
            <a:r>
              <a:rPr lang="en-US" sz="2800" dirty="0" smtClean="0">
                <a:solidFill>
                  <a:srgbClr val="417D37"/>
                </a:solidFill>
              </a:rPr>
              <a:t>Highlights of Members Survey</a:t>
            </a:r>
            <a:endParaRPr lang="en-US" sz="2800" dirty="0">
              <a:solidFill>
                <a:srgbClr val="417D37"/>
              </a:solidFill>
            </a:endParaRPr>
          </a:p>
        </p:txBody>
      </p:sp>
      <p:sp>
        <p:nvSpPr>
          <p:cNvPr id="3" name="Subtitle 2"/>
          <p:cNvSpPr>
            <a:spLocks noGrp="1"/>
          </p:cNvSpPr>
          <p:nvPr>
            <p:ph type="subTitle" idx="1"/>
          </p:nvPr>
        </p:nvSpPr>
        <p:spPr>
          <a:xfrm>
            <a:off x="304800" y="1295400"/>
            <a:ext cx="8610599" cy="4436444"/>
          </a:xfrm>
        </p:spPr>
        <p:txBody>
          <a:bodyPr anchor="t">
            <a:normAutofit/>
          </a:bodyPr>
          <a:lstStyle/>
          <a:p>
            <a:pPr algn="ctr"/>
            <a:endParaRPr lang="en-US" sz="2400" dirty="0" smtClean="0">
              <a:solidFill>
                <a:schemeClr val="tx1"/>
              </a:solidFill>
            </a:endParaRPr>
          </a:p>
          <a:p>
            <a:pPr algn="ctr"/>
            <a:r>
              <a:rPr lang="en-US" sz="2400" b="1" dirty="0" smtClean="0">
                <a:solidFill>
                  <a:schemeClr val="tx1"/>
                </a:solidFill>
              </a:rPr>
              <a:t>Top Priorities for Counselors &amp; Advisors </a:t>
            </a:r>
            <a:r>
              <a:rPr lang="en-US" sz="2400" b="1" dirty="0" smtClean="0">
                <a:solidFill>
                  <a:srgbClr val="0070C0"/>
                </a:solidFill>
              </a:rPr>
              <a:t>(Scale from 1-5)</a:t>
            </a:r>
            <a:endParaRPr lang="en-US" sz="2400" b="1" dirty="0">
              <a:solidFill>
                <a:srgbClr val="0070C0"/>
              </a:solidFill>
            </a:endParaRPr>
          </a:p>
          <a:p>
            <a:endParaRPr lang="en-US" sz="2400" dirty="0" smtClean="0">
              <a:solidFill>
                <a:schemeClr val="tx1"/>
              </a:solidFill>
            </a:endParaRPr>
          </a:p>
          <a:p>
            <a:r>
              <a:rPr lang="en-US" sz="2400" dirty="0" smtClean="0">
                <a:solidFill>
                  <a:schemeClr val="tx1"/>
                </a:solidFill>
              </a:rPr>
              <a:t>1. Reinstating Step Increases </a:t>
            </a:r>
            <a:r>
              <a:rPr lang="en-US" sz="2400" dirty="0" smtClean="0">
                <a:solidFill>
                  <a:srgbClr val="0070C0"/>
                </a:solidFill>
              </a:rPr>
              <a:t>(4.17)</a:t>
            </a:r>
          </a:p>
          <a:p>
            <a:pPr>
              <a:spcBef>
                <a:spcPts val="1200"/>
              </a:spcBef>
            </a:pPr>
            <a:r>
              <a:rPr lang="en-US" sz="2400" dirty="0" smtClean="0">
                <a:solidFill>
                  <a:schemeClr val="tx1"/>
                </a:solidFill>
              </a:rPr>
              <a:t>2. </a:t>
            </a:r>
            <a:r>
              <a:rPr lang="en-US" sz="2400" dirty="0">
                <a:solidFill>
                  <a:schemeClr val="tx1"/>
                </a:solidFill>
              </a:rPr>
              <a:t>Restoring Tuition Waiver to One Free Course </a:t>
            </a:r>
            <a:r>
              <a:rPr lang="en-US" sz="2400" dirty="0" smtClean="0">
                <a:solidFill>
                  <a:srgbClr val="0070C0"/>
                </a:solidFill>
              </a:rPr>
              <a:t>(3.55)</a:t>
            </a:r>
            <a:endParaRPr lang="en-US" sz="2400" dirty="0" smtClean="0">
              <a:solidFill>
                <a:schemeClr val="tx1"/>
              </a:solidFill>
            </a:endParaRPr>
          </a:p>
          <a:p>
            <a:pPr>
              <a:spcBef>
                <a:spcPts val="1200"/>
              </a:spcBef>
            </a:pPr>
            <a:r>
              <a:rPr lang="en-US" sz="2400" dirty="0" smtClean="0">
                <a:solidFill>
                  <a:schemeClr val="tx1"/>
                </a:solidFill>
              </a:rPr>
              <a:t>3. Able to Teach Certain Courses Again </a:t>
            </a:r>
            <a:r>
              <a:rPr lang="en-US" sz="2400" dirty="0" smtClean="0">
                <a:solidFill>
                  <a:srgbClr val="0070C0"/>
                </a:solidFill>
              </a:rPr>
              <a:t>(2.80)</a:t>
            </a:r>
          </a:p>
        </p:txBody>
      </p:sp>
      <p:pic>
        <p:nvPicPr>
          <p:cNvPr id="5" name="Picture 4"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11948990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0"/>
            <a:ext cx="8686800" cy="762000"/>
          </a:xfrm>
        </p:spPr>
        <p:txBody>
          <a:bodyPr>
            <a:noAutofit/>
          </a:bodyPr>
          <a:lstStyle/>
          <a:p>
            <a:pPr algn="ctr"/>
            <a:r>
              <a:rPr lang="en-US" sz="2800" dirty="0" smtClean="0">
                <a:solidFill>
                  <a:srgbClr val="417D37"/>
                </a:solidFill>
              </a:rPr>
              <a:t>Highlights of Members Survey</a:t>
            </a:r>
            <a:endParaRPr lang="en-US" sz="2800" dirty="0">
              <a:solidFill>
                <a:srgbClr val="417D37"/>
              </a:solidFill>
            </a:endParaRPr>
          </a:p>
        </p:txBody>
      </p:sp>
      <p:sp>
        <p:nvSpPr>
          <p:cNvPr id="3" name="Subtitle 2"/>
          <p:cNvSpPr>
            <a:spLocks noGrp="1"/>
          </p:cNvSpPr>
          <p:nvPr>
            <p:ph type="subTitle" idx="1"/>
          </p:nvPr>
        </p:nvSpPr>
        <p:spPr>
          <a:xfrm>
            <a:off x="304800" y="1295400"/>
            <a:ext cx="8610599" cy="4436444"/>
          </a:xfrm>
        </p:spPr>
        <p:txBody>
          <a:bodyPr anchor="t">
            <a:normAutofit lnSpcReduction="10000"/>
          </a:bodyPr>
          <a:lstStyle/>
          <a:p>
            <a:pPr marL="342900" indent="-342900">
              <a:buFont typeface="Arial" panose="020B0604020202020204" pitchFamily="34" charset="0"/>
              <a:buChar char="•"/>
            </a:pPr>
            <a:r>
              <a:rPr lang="en-US" sz="2400" dirty="0" smtClean="0">
                <a:solidFill>
                  <a:schemeClr val="tx1"/>
                </a:solidFill>
              </a:rPr>
              <a:t>Just under a third of respondents indicate they use the professional development funds.</a:t>
            </a:r>
          </a:p>
          <a:p>
            <a:pPr marL="342900" indent="-342900">
              <a:spcBef>
                <a:spcPts val="1200"/>
              </a:spcBef>
              <a:buFont typeface="Arial" panose="020B0604020202020204" pitchFamily="34" charset="0"/>
              <a:buChar char="•"/>
            </a:pPr>
            <a:r>
              <a:rPr lang="en-US" sz="2400" dirty="0" smtClean="0">
                <a:solidFill>
                  <a:schemeClr val="tx1"/>
                </a:solidFill>
              </a:rPr>
              <a:t>One third who felt unhappy/wronged about a situation in their department did not contact CODAA.</a:t>
            </a:r>
          </a:p>
          <a:p>
            <a:pPr marL="342900" indent="-342900">
              <a:spcBef>
                <a:spcPts val="1200"/>
              </a:spcBef>
              <a:buFont typeface="Arial" panose="020B0604020202020204" pitchFamily="34" charset="0"/>
              <a:buChar char="•"/>
            </a:pPr>
            <a:r>
              <a:rPr lang="en-US" sz="2400" dirty="0" smtClean="0">
                <a:solidFill>
                  <a:schemeClr val="tx1"/>
                </a:solidFill>
              </a:rPr>
              <a:t>80% would contact CODAA if asked to have a meeting with Dean/Assoc. Dean/ Coordinator about something that might negatively impact them.</a:t>
            </a:r>
          </a:p>
          <a:p>
            <a:pPr marL="342900" indent="-342900">
              <a:spcBef>
                <a:spcPts val="1200"/>
              </a:spcBef>
              <a:buFont typeface="Arial" panose="020B0604020202020204" pitchFamily="34" charset="0"/>
              <a:buChar char="•"/>
            </a:pPr>
            <a:r>
              <a:rPr lang="en-US" sz="2400" dirty="0" smtClean="0">
                <a:solidFill>
                  <a:schemeClr val="tx1"/>
                </a:solidFill>
              </a:rPr>
              <a:t>43% say they have seen a significant decrease in number of courses/hours assigned since 2014.</a:t>
            </a:r>
          </a:p>
          <a:p>
            <a:pPr marL="342900" indent="-342900">
              <a:spcBef>
                <a:spcPts val="1200"/>
              </a:spcBef>
              <a:buFont typeface="Arial" panose="020B0604020202020204" pitchFamily="34" charset="0"/>
              <a:buChar char="•"/>
            </a:pPr>
            <a:r>
              <a:rPr lang="en-US" sz="2400" dirty="0" smtClean="0">
                <a:solidFill>
                  <a:schemeClr val="tx1"/>
                </a:solidFill>
              </a:rPr>
              <a:t>79% would like CODAA members to be offered minimally six credits per term, if they desire that level of course load.</a:t>
            </a:r>
          </a:p>
        </p:txBody>
      </p:sp>
      <p:pic>
        <p:nvPicPr>
          <p:cNvPr id="5" name="Picture 4"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85491791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0"/>
            <a:ext cx="8686800" cy="762000"/>
          </a:xfrm>
        </p:spPr>
        <p:txBody>
          <a:bodyPr>
            <a:noAutofit/>
          </a:bodyPr>
          <a:lstStyle/>
          <a:p>
            <a:pPr algn="ctr"/>
            <a:r>
              <a:rPr lang="en-US" sz="2800" dirty="0" smtClean="0">
                <a:solidFill>
                  <a:srgbClr val="417D37"/>
                </a:solidFill>
              </a:rPr>
              <a:t>Highlights of Members Survey</a:t>
            </a:r>
            <a:endParaRPr lang="en-US" sz="2800" dirty="0">
              <a:solidFill>
                <a:srgbClr val="417D37"/>
              </a:solidFill>
            </a:endParaRPr>
          </a:p>
        </p:txBody>
      </p:sp>
      <p:sp>
        <p:nvSpPr>
          <p:cNvPr id="3" name="Subtitle 2"/>
          <p:cNvSpPr>
            <a:spLocks noGrp="1"/>
          </p:cNvSpPr>
          <p:nvPr>
            <p:ph type="subTitle" idx="1"/>
          </p:nvPr>
        </p:nvSpPr>
        <p:spPr>
          <a:xfrm>
            <a:off x="326571" y="1463222"/>
            <a:ext cx="8610599" cy="4436444"/>
          </a:xfrm>
        </p:spPr>
        <p:txBody>
          <a:bodyPr anchor="t">
            <a:normAutofit/>
          </a:bodyPr>
          <a:lstStyle/>
          <a:p>
            <a:pPr algn="ctr">
              <a:spcBef>
                <a:spcPts val="1200"/>
              </a:spcBef>
            </a:pPr>
            <a:r>
              <a:rPr lang="en-US" sz="2400" b="1" dirty="0" smtClean="0">
                <a:solidFill>
                  <a:schemeClr val="tx1"/>
                </a:solidFill>
              </a:rPr>
              <a:t>Assessment of the Local Bargaining Unit – CODAA</a:t>
            </a:r>
          </a:p>
          <a:p>
            <a:pPr>
              <a:spcBef>
                <a:spcPts val="2400"/>
              </a:spcBef>
            </a:pPr>
            <a:r>
              <a:rPr lang="en-US" sz="2400" dirty="0" smtClean="0">
                <a:solidFill>
                  <a:srgbClr val="0070C0"/>
                </a:solidFill>
              </a:rPr>
              <a:t>On a scale of 1-5 (with 5 being highest)</a:t>
            </a:r>
          </a:p>
          <a:p>
            <a:pPr marL="342900" indent="-342900">
              <a:spcBef>
                <a:spcPts val="1200"/>
              </a:spcBef>
              <a:buFont typeface="Arial" panose="020B0604020202020204" pitchFamily="34" charset="0"/>
              <a:buChar char="•"/>
            </a:pPr>
            <a:r>
              <a:rPr lang="en-US" sz="2400" dirty="0" smtClean="0">
                <a:solidFill>
                  <a:schemeClr val="tx1"/>
                </a:solidFill>
              </a:rPr>
              <a:t>CODAA has improved working conditions/salary </a:t>
            </a:r>
            <a:r>
              <a:rPr lang="en-US" sz="2400" dirty="0" smtClean="0">
                <a:solidFill>
                  <a:srgbClr val="0070C0"/>
                </a:solidFill>
              </a:rPr>
              <a:t>(4.24)</a:t>
            </a:r>
          </a:p>
          <a:p>
            <a:pPr marL="342900" indent="-342900">
              <a:spcBef>
                <a:spcPts val="1200"/>
              </a:spcBef>
              <a:buFont typeface="Arial" panose="020B0604020202020204" pitchFamily="34" charset="0"/>
              <a:buChar char="•"/>
            </a:pPr>
            <a:r>
              <a:rPr lang="en-US" sz="2400" dirty="0">
                <a:solidFill>
                  <a:schemeClr val="tx1"/>
                </a:solidFill>
              </a:rPr>
              <a:t>A CODAA Officer is generally available </a:t>
            </a:r>
            <a:r>
              <a:rPr lang="en-US" sz="2400" dirty="0">
                <a:solidFill>
                  <a:srgbClr val="0070C0"/>
                </a:solidFill>
              </a:rPr>
              <a:t>(3.87)</a:t>
            </a:r>
          </a:p>
          <a:p>
            <a:pPr marL="342900" indent="-342900">
              <a:spcBef>
                <a:spcPts val="1200"/>
              </a:spcBef>
              <a:buFont typeface="Arial" panose="020B0604020202020204" pitchFamily="34" charset="0"/>
              <a:buChar char="•"/>
            </a:pPr>
            <a:r>
              <a:rPr lang="en-US" sz="2400" dirty="0">
                <a:solidFill>
                  <a:schemeClr val="tx1"/>
                </a:solidFill>
              </a:rPr>
              <a:t>CODAA Membership Gives More Benefits </a:t>
            </a:r>
            <a:r>
              <a:rPr lang="en-US" sz="2400" dirty="0">
                <a:solidFill>
                  <a:srgbClr val="0070C0"/>
                </a:solidFill>
              </a:rPr>
              <a:t>(3.69)</a:t>
            </a:r>
          </a:p>
          <a:p>
            <a:pPr marL="342900" indent="-342900">
              <a:spcBef>
                <a:spcPts val="1200"/>
              </a:spcBef>
              <a:buFont typeface="Arial" panose="020B0604020202020204" pitchFamily="34" charset="0"/>
              <a:buChar char="•"/>
            </a:pPr>
            <a:r>
              <a:rPr lang="en-US" sz="2400" dirty="0">
                <a:solidFill>
                  <a:schemeClr val="tx1"/>
                </a:solidFill>
              </a:rPr>
              <a:t>I Know Who the CODAA Officers Are </a:t>
            </a:r>
            <a:r>
              <a:rPr lang="en-US" sz="2400" dirty="0">
                <a:solidFill>
                  <a:srgbClr val="0070C0"/>
                </a:solidFill>
              </a:rPr>
              <a:t>(3.44)</a:t>
            </a:r>
          </a:p>
          <a:p>
            <a:pPr marL="342900" indent="-342900">
              <a:spcBef>
                <a:spcPts val="1200"/>
              </a:spcBef>
              <a:buFont typeface="Arial" panose="020B0604020202020204" pitchFamily="34" charset="0"/>
              <a:buChar char="•"/>
            </a:pPr>
            <a:r>
              <a:rPr lang="en-US" sz="2400" dirty="0" smtClean="0">
                <a:solidFill>
                  <a:schemeClr val="tx1"/>
                </a:solidFill>
              </a:rPr>
              <a:t>CODAA Membership Helps Get Me Assignments </a:t>
            </a:r>
            <a:r>
              <a:rPr lang="en-US" sz="2400" dirty="0" smtClean="0">
                <a:solidFill>
                  <a:srgbClr val="0070C0"/>
                </a:solidFill>
              </a:rPr>
              <a:t>(3.09)</a:t>
            </a:r>
          </a:p>
        </p:txBody>
      </p:sp>
      <p:pic>
        <p:nvPicPr>
          <p:cNvPr id="5" name="Picture 4"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9795248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0"/>
            <a:ext cx="8686800" cy="762000"/>
          </a:xfrm>
        </p:spPr>
        <p:txBody>
          <a:bodyPr/>
          <a:lstStyle/>
          <a:p>
            <a:pPr algn="ctr"/>
            <a:endParaRPr lang="en-US" dirty="0">
              <a:solidFill>
                <a:srgbClr val="417D37"/>
              </a:solidFill>
            </a:endParaRPr>
          </a:p>
        </p:txBody>
      </p:sp>
      <p:sp>
        <p:nvSpPr>
          <p:cNvPr id="3" name="Subtitle 2"/>
          <p:cNvSpPr>
            <a:spLocks noGrp="1"/>
          </p:cNvSpPr>
          <p:nvPr>
            <p:ph type="subTitle" idx="1"/>
          </p:nvPr>
        </p:nvSpPr>
        <p:spPr>
          <a:xfrm>
            <a:off x="567689" y="1403866"/>
            <a:ext cx="7947659" cy="4495800"/>
          </a:xfrm>
        </p:spPr>
        <p:txBody>
          <a:bodyPr anchor="t">
            <a:normAutofit/>
          </a:bodyPr>
          <a:lstStyle/>
          <a:p>
            <a:pPr algn="ctr">
              <a:buSzPct val="100000"/>
            </a:pPr>
            <a:r>
              <a:rPr lang="en-US" sz="4800" dirty="0" smtClean="0">
                <a:solidFill>
                  <a:srgbClr val="000000"/>
                </a:solidFill>
              </a:rPr>
              <a:t>Michelle Couturier</a:t>
            </a:r>
          </a:p>
          <a:p>
            <a:pPr algn="ctr">
              <a:buSzPct val="100000"/>
            </a:pPr>
            <a:r>
              <a:rPr lang="en-US" sz="4800" dirty="0" smtClean="0">
                <a:solidFill>
                  <a:srgbClr val="000000"/>
                </a:solidFill>
              </a:rPr>
              <a:t>IEA Uniserv Director</a:t>
            </a:r>
          </a:p>
        </p:txBody>
      </p:sp>
      <p:pic>
        <p:nvPicPr>
          <p:cNvPr id="5" name="Picture 4"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2813894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0"/>
            <a:ext cx="8686800" cy="762000"/>
          </a:xfrm>
        </p:spPr>
        <p:txBody>
          <a:bodyPr/>
          <a:lstStyle/>
          <a:p>
            <a:pPr algn="ctr"/>
            <a:endParaRPr lang="en-US" dirty="0">
              <a:solidFill>
                <a:srgbClr val="417D37"/>
              </a:solidFill>
            </a:endParaRPr>
          </a:p>
        </p:txBody>
      </p:sp>
      <p:sp>
        <p:nvSpPr>
          <p:cNvPr id="3" name="Subtitle 2"/>
          <p:cNvSpPr>
            <a:spLocks noGrp="1"/>
          </p:cNvSpPr>
          <p:nvPr>
            <p:ph type="subTitle" idx="1"/>
          </p:nvPr>
        </p:nvSpPr>
        <p:spPr>
          <a:xfrm>
            <a:off x="567689" y="1403866"/>
            <a:ext cx="7947659" cy="4495800"/>
          </a:xfrm>
        </p:spPr>
        <p:txBody>
          <a:bodyPr anchor="t">
            <a:normAutofit/>
          </a:bodyPr>
          <a:lstStyle/>
          <a:p>
            <a:pPr algn="ctr">
              <a:buSzPct val="100000"/>
            </a:pPr>
            <a:r>
              <a:rPr lang="en-US" sz="4800" dirty="0" smtClean="0">
                <a:solidFill>
                  <a:srgbClr val="000000"/>
                </a:solidFill>
              </a:rPr>
              <a:t>Dr. Joseph Collins</a:t>
            </a:r>
          </a:p>
          <a:p>
            <a:pPr algn="ctr">
              <a:buSzPct val="100000"/>
            </a:pPr>
            <a:r>
              <a:rPr lang="en-US" sz="4800" dirty="0" smtClean="0">
                <a:solidFill>
                  <a:srgbClr val="000000"/>
                </a:solidFill>
              </a:rPr>
              <a:t>Interim President</a:t>
            </a:r>
          </a:p>
        </p:txBody>
      </p:sp>
      <p:pic>
        <p:nvPicPr>
          <p:cNvPr id="5" name="Picture 4"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20971955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0"/>
            <a:ext cx="8686800" cy="762000"/>
          </a:xfrm>
        </p:spPr>
        <p:txBody>
          <a:bodyPr/>
          <a:lstStyle/>
          <a:p>
            <a:pPr algn="ctr"/>
            <a:endParaRPr lang="en-US" dirty="0">
              <a:solidFill>
                <a:srgbClr val="417D37"/>
              </a:solidFill>
            </a:endParaRPr>
          </a:p>
        </p:txBody>
      </p:sp>
      <p:sp>
        <p:nvSpPr>
          <p:cNvPr id="3" name="Subtitle 2"/>
          <p:cNvSpPr>
            <a:spLocks noGrp="1"/>
          </p:cNvSpPr>
          <p:nvPr>
            <p:ph type="subTitle" idx="1"/>
          </p:nvPr>
        </p:nvSpPr>
        <p:spPr>
          <a:xfrm>
            <a:off x="567689" y="1403866"/>
            <a:ext cx="7947659" cy="4495800"/>
          </a:xfrm>
        </p:spPr>
        <p:txBody>
          <a:bodyPr anchor="t">
            <a:normAutofit/>
          </a:bodyPr>
          <a:lstStyle/>
          <a:p>
            <a:pPr algn="ctr">
              <a:buSzPct val="100000"/>
            </a:pPr>
            <a:r>
              <a:rPr lang="en-US" sz="4800" dirty="0" smtClean="0">
                <a:solidFill>
                  <a:srgbClr val="000000"/>
                </a:solidFill>
              </a:rPr>
              <a:t>Jim Bente</a:t>
            </a:r>
          </a:p>
          <a:p>
            <a:pPr algn="ctr">
              <a:buSzPct val="100000"/>
            </a:pPr>
            <a:r>
              <a:rPr lang="en-US" sz="4800" dirty="0" smtClean="0">
                <a:solidFill>
                  <a:srgbClr val="000000"/>
                </a:solidFill>
              </a:rPr>
              <a:t>Vice President of Planning</a:t>
            </a:r>
          </a:p>
        </p:txBody>
      </p:sp>
      <p:pic>
        <p:nvPicPr>
          <p:cNvPr id="5" name="Picture 4"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5092401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76201"/>
            <a:ext cx="8305800" cy="990600"/>
          </a:xfrm>
        </p:spPr>
        <p:txBody>
          <a:bodyPr>
            <a:normAutofit fontScale="90000"/>
          </a:bodyPr>
          <a:lstStyle/>
          <a:p>
            <a:pPr marL="1588" algn="ctr">
              <a:buNone/>
            </a:pPr>
            <a:r>
              <a:rPr lang="en-US" sz="2600" dirty="0" smtClean="0">
                <a:solidFill>
                  <a:schemeClr val="tx2">
                    <a:lumMod val="75000"/>
                  </a:schemeClr>
                </a:solidFill>
                <a:latin typeface="Arial" panose="020B0604020202020204" pitchFamily="34" charset="0"/>
                <a:cs typeface="Arial" panose="020B0604020202020204" pitchFamily="34" charset="0"/>
              </a:rPr>
              <a:t>College of DuPage Adjuncts Association</a:t>
            </a:r>
            <a:br>
              <a:rPr lang="en-US" sz="2600" dirty="0" smtClean="0">
                <a:solidFill>
                  <a:schemeClr val="tx2">
                    <a:lumMod val="75000"/>
                  </a:schemeClr>
                </a:solidFill>
                <a:latin typeface="Arial" panose="020B0604020202020204" pitchFamily="34" charset="0"/>
                <a:cs typeface="Arial" panose="020B0604020202020204" pitchFamily="34" charset="0"/>
              </a:rPr>
            </a:br>
            <a:r>
              <a:rPr lang="en-US" sz="2600" dirty="0" smtClean="0">
                <a:solidFill>
                  <a:schemeClr val="tx2">
                    <a:lumMod val="75000"/>
                  </a:schemeClr>
                </a:solidFill>
                <a:latin typeface="Arial" panose="020B0604020202020204" pitchFamily="34" charset="0"/>
                <a:cs typeface="Arial" panose="020B0604020202020204" pitchFamily="34" charset="0"/>
              </a:rPr>
              <a:t>2016 Financial Update &amp; Proposed 2016-17 Budget</a:t>
            </a:r>
            <a:endParaRPr lang="en-US" sz="2600" dirty="0">
              <a:solidFill>
                <a:schemeClr val="tx2">
                  <a:lumMod val="75000"/>
                </a:schemeClr>
              </a:solidFill>
              <a:latin typeface="Arial" panose="020B0604020202020204" pitchFamily="34" charset="0"/>
              <a:cs typeface="Arial" panose="020B0604020202020204" pitchFamily="34" charset="0"/>
            </a:endParaRPr>
          </a:p>
        </p:txBody>
      </p:sp>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1219200"/>
            <a:ext cx="7696200" cy="4800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 name="Picture 3" descr="C:\Users\cheryl\AppData\Local\Microsoft\Windows\Temporary Internet Files\Content.IE5\K4Z3YDCC\logo-yahoo.png"/>
          <p:cNvPicPr/>
          <p:nvPr/>
        </p:nvPicPr>
        <p:blipFill>
          <a:blip r:embed="rId4">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Tree>
    <p:extLst>
      <p:ext uri="{BB962C8B-B14F-4D97-AF65-F5344CB8AC3E}">
        <p14:creationId xmlns:p14="http://schemas.microsoft.com/office/powerpoint/2010/main" val="41869905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0"/>
            <a:ext cx="8686800" cy="762000"/>
          </a:xfrm>
        </p:spPr>
        <p:txBody>
          <a:bodyPr/>
          <a:lstStyle/>
          <a:p>
            <a:pPr algn="ctr"/>
            <a:r>
              <a:rPr lang="en-US" dirty="0" smtClean="0">
                <a:solidFill>
                  <a:srgbClr val="417D37"/>
                </a:solidFill>
              </a:rPr>
              <a:t>Mission</a:t>
            </a:r>
            <a:endParaRPr lang="en-US" dirty="0">
              <a:solidFill>
                <a:srgbClr val="417D37"/>
              </a:solidFill>
            </a:endParaRPr>
          </a:p>
        </p:txBody>
      </p:sp>
      <p:sp>
        <p:nvSpPr>
          <p:cNvPr id="3" name="Subtitle 2"/>
          <p:cNvSpPr>
            <a:spLocks noGrp="1"/>
          </p:cNvSpPr>
          <p:nvPr>
            <p:ph type="subTitle" idx="1"/>
          </p:nvPr>
        </p:nvSpPr>
        <p:spPr>
          <a:xfrm>
            <a:off x="609599" y="1295400"/>
            <a:ext cx="7947659" cy="4436444"/>
          </a:xfrm>
        </p:spPr>
        <p:txBody>
          <a:bodyPr anchor="t">
            <a:normAutofit lnSpcReduction="10000"/>
          </a:bodyPr>
          <a:lstStyle/>
          <a:p>
            <a:r>
              <a:rPr lang="en-US" sz="2400" dirty="0">
                <a:solidFill>
                  <a:schemeClr val="tx1"/>
                </a:solidFill>
              </a:rPr>
              <a:t>The mission of CODAA is to create a unified voice for adjunct faculty, and </a:t>
            </a:r>
            <a:r>
              <a:rPr lang="en-US" sz="2400" dirty="0" smtClean="0">
                <a:solidFill>
                  <a:schemeClr val="tx1"/>
                </a:solidFill>
              </a:rPr>
              <a:t>part-time counselors </a:t>
            </a:r>
            <a:r>
              <a:rPr lang="en-US" sz="2400" dirty="0">
                <a:solidFill>
                  <a:schemeClr val="tx1"/>
                </a:solidFill>
              </a:rPr>
              <a:t>and </a:t>
            </a:r>
            <a:r>
              <a:rPr lang="en-US" sz="2400" dirty="0" smtClean="0">
                <a:solidFill>
                  <a:schemeClr val="tx1"/>
                </a:solidFill>
              </a:rPr>
              <a:t>advisors </a:t>
            </a:r>
            <a:r>
              <a:rPr lang="en-US" sz="2400" dirty="0">
                <a:solidFill>
                  <a:schemeClr val="tx1"/>
                </a:solidFill>
              </a:rPr>
              <a:t>at the College of DuPage in order to improve our working conditions and thereby improve the quality of our students’ </a:t>
            </a:r>
            <a:r>
              <a:rPr lang="en-US" sz="2400" dirty="0" smtClean="0">
                <a:solidFill>
                  <a:schemeClr val="tx1"/>
                </a:solidFill>
              </a:rPr>
              <a:t>education. Only </a:t>
            </a:r>
            <a:r>
              <a:rPr lang="en-US" sz="2400" dirty="0">
                <a:solidFill>
                  <a:schemeClr val="tx1"/>
                </a:solidFill>
              </a:rPr>
              <a:t>with a unified voice can we truly take part in the </a:t>
            </a:r>
            <a:r>
              <a:rPr lang="en-US" sz="2400" dirty="0" smtClean="0">
                <a:solidFill>
                  <a:schemeClr val="tx1"/>
                </a:solidFill>
              </a:rPr>
              <a:t>College </a:t>
            </a:r>
            <a:r>
              <a:rPr lang="en-US" sz="2400" dirty="0">
                <a:solidFill>
                  <a:schemeClr val="tx1"/>
                </a:solidFill>
              </a:rPr>
              <a:t>of DuPage’s mission </a:t>
            </a:r>
            <a:r>
              <a:rPr lang="en-US" sz="2400" dirty="0" smtClean="0">
                <a:solidFill>
                  <a:schemeClr val="tx1"/>
                </a:solidFill>
              </a:rPr>
              <a:t>and hold the </a:t>
            </a:r>
            <a:r>
              <a:rPr lang="en-US" sz="2400" dirty="0">
                <a:solidFill>
                  <a:schemeClr val="tx1"/>
                </a:solidFill>
              </a:rPr>
              <a:t>College’s Administration accountable </a:t>
            </a:r>
            <a:r>
              <a:rPr lang="en-US" sz="2400" dirty="0" smtClean="0">
                <a:solidFill>
                  <a:schemeClr val="tx1"/>
                </a:solidFill>
              </a:rPr>
              <a:t>to: </a:t>
            </a:r>
          </a:p>
          <a:p>
            <a:pPr marL="342900" indent="-342900">
              <a:buSzPct val="100000"/>
              <a:buFont typeface="Arial" panose="020B0604020202020204" pitchFamily="34" charset="0"/>
              <a:buChar char="•"/>
            </a:pPr>
            <a:r>
              <a:rPr lang="en-US" sz="2400" i="1" dirty="0">
                <a:solidFill>
                  <a:schemeClr val="tx1"/>
                </a:solidFill>
              </a:rPr>
              <a:t>To be at the forefront of higher education</a:t>
            </a:r>
            <a:endParaRPr lang="en-US" sz="2400" dirty="0">
              <a:solidFill>
                <a:schemeClr val="tx1"/>
              </a:solidFill>
            </a:endParaRPr>
          </a:p>
          <a:p>
            <a:pPr marL="342900" indent="-342900">
              <a:buSzPct val="100000"/>
              <a:buFont typeface="Arial" panose="020B0604020202020204" pitchFamily="34" charset="0"/>
              <a:buChar char="•"/>
            </a:pPr>
            <a:r>
              <a:rPr lang="en-US" sz="2400" i="1" dirty="0">
                <a:solidFill>
                  <a:schemeClr val="tx1"/>
                </a:solidFill>
              </a:rPr>
              <a:t>To serve the needs of the community</a:t>
            </a:r>
            <a:endParaRPr lang="en-US" sz="2400" dirty="0">
              <a:solidFill>
                <a:schemeClr val="tx1"/>
              </a:solidFill>
            </a:endParaRPr>
          </a:p>
          <a:p>
            <a:pPr marL="342900" indent="-342900">
              <a:buSzPct val="100000"/>
              <a:buFont typeface="Arial" panose="020B0604020202020204" pitchFamily="34" charset="0"/>
              <a:buChar char="•"/>
            </a:pPr>
            <a:r>
              <a:rPr lang="en-US" sz="2400" i="1" dirty="0">
                <a:solidFill>
                  <a:schemeClr val="tx1"/>
                </a:solidFill>
              </a:rPr>
              <a:t>To offer the highest quality educational opportunities</a:t>
            </a:r>
            <a:endParaRPr lang="en-US" sz="2400" dirty="0">
              <a:solidFill>
                <a:schemeClr val="tx1"/>
              </a:solidFill>
            </a:endParaRPr>
          </a:p>
          <a:p>
            <a:pPr marL="342900" indent="-342900">
              <a:buSzPct val="100000"/>
              <a:buFont typeface="Arial" panose="020B0604020202020204" pitchFamily="34" charset="0"/>
              <a:buChar char="•"/>
            </a:pPr>
            <a:r>
              <a:rPr lang="en-US" sz="2400" i="1" dirty="0">
                <a:solidFill>
                  <a:schemeClr val="tx1"/>
                </a:solidFill>
              </a:rPr>
              <a:t>To recognize, develop, and support excellence in </a:t>
            </a:r>
            <a:r>
              <a:rPr lang="en-US" sz="2400" i="1" dirty="0" smtClean="0">
                <a:solidFill>
                  <a:schemeClr val="tx1"/>
                </a:solidFill>
              </a:rPr>
              <a:t>teaching</a:t>
            </a:r>
            <a:endParaRPr lang="en-US" sz="2400" dirty="0">
              <a:solidFill>
                <a:schemeClr val="tx1"/>
              </a:solidFill>
            </a:endParaRPr>
          </a:p>
        </p:txBody>
      </p:sp>
      <p:pic>
        <p:nvPicPr>
          <p:cNvPr id="5" name="Picture 4"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97376599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228600"/>
            <a:ext cx="8686800" cy="914400"/>
          </a:xfrm>
        </p:spPr>
        <p:txBody>
          <a:bodyPr>
            <a:noAutofit/>
          </a:bodyPr>
          <a:lstStyle/>
          <a:p>
            <a:pPr lvl="0" algn="ctr">
              <a:spcBef>
                <a:spcPts val="0"/>
              </a:spcBef>
            </a:pPr>
            <a:r>
              <a:rPr lang="en-US" sz="2800" b="1" cap="none" dirty="0">
                <a:solidFill>
                  <a:srgbClr val="F69F1E"/>
                </a:solidFill>
                <a:latin typeface="Calibri"/>
                <a:ea typeface="+mn-ea"/>
                <a:cs typeface="+mn-cs"/>
              </a:rPr>
              <a:t>CODAA Summary Budgets</a:t>
            </a:r>
            <a:br>
              <a:rPr lang="en-US" sz="2800" b="1" cap="none" dirty="0">
                <a:solidFill>
                  <a:srgbClr val="F69F1E"/>
                </a:solidFill>
                <a:latin typeface="Calibri"/>
                <a:ea typeface="+mn-ea"/>
                <a:cs typeface="+mn-cs"/>
              </a:rPr>
            </a:br>
            <a:r>
              <a:rPr lang="en-US" sz="2400" b="1" cap="none" dirty="0">
                <a:solidFill>
                  <a:srgbClr val="F69F1E"/>
                </a:solidFill>
                <a:latin typeface="Calibri"/>
                <a:ea typeface="+mn-ea"/>
                <a:cs typeface="+mn-cs"/>
              </a:rPr>
              <a:t>Periods Ending June 30, 2015 and 2016</a:t>
            </a:r>
          </a:p>
        </p:txBody>
      </p:sp>
      <p:sp>
        <p:nvSpPr>
          <p:cNvPr id="3" name="Subtitle 2"/>
          <p:cNvSpPr>
            <a:spLocks noGrp="1"/>
          </p:cNvSpPr>
          <p:nvPr>
            <p:ph type="subTitle" idx="1"/>
          </p:nvPr>
        </p:nvSpPr>
        <p:spPr>
          <a:xfrm>
            <a:off x="567689" y="5437023"/>
            <a:ext cx="7947659" cy="679966"/>
          </a:xfrm>
        </p:spPr>
        <p:txBody>
          <a:bodyPr anchor="t"/>
          <a:lstStyle/>
          <a:p>
            <a:pPr lvl="0" algn="ctr">
              <a:spcBef>
                <a:spcPts val="0"/>
              </a:spcBef>
              <a:buClrTx/>
              <a:buSzTx/>
            </a:pPr>
            <a:r>
              <a:rPr lang="en-US" sz="1800" b="1" dirty="0">
                <a:solidFill>
                  <a:srgbClr val="4F81BD">
                    <a:lumMod val="75000"/>
                  </a:srgbClr>
                </a:solidFill>
                <a:latin typeface="Calibri"/>
              </a:rPr>
              <a:t>NOTE:</a:t>
            </a:r>
            <a:r>
              <a:rPr lang="en-US" sz="1800" dirty="0">
                <a:solidFill>
                  <a:prstClr val="black"/>
                </a:solidFill>
                <a:latin typeface="Calibri"/>
              </a:rPr>
              <a:t>  The detailed budget is posted on CODAA’s Web site at </a:t>
            </a:r>
            <a:r>
              <a:rPr lang="en-US" sz="1400" b="1" dirty="0">
                <a:solidFill>
                  <a:srgbClr val="4F81BD">
                    <a:lumMod val="75000"/>
                  </a:srgbClr>
                </a:solidFill>
                <a:latin typeface="Calibri"/>
              </a:rPr>
              <a:t>https://codaa.wordpress.com/documents/codaa-bylaws/ </a:t>
            </a:r>
          </a:p>
          <a:p>
            <a:pPr algn="ctr"/>
            <a:endParaRPr lang="en-US" dirty="0">
              <a:solidFill>
                <a:srgbClr val="000000"/>
              </a:solidFill>
            </a:endParaRPr>
          </a:p>
        </p:txBody>
      </p:sp>
      <p:pic>
        <p:nvPicPr>
          <p:cNvPr id="5" name="Picture 4" descr="C:\Users\cheryl\AppData\Local\Microsoft\Windows\Temporary Internet Files\Content.IE5\K4Z3YDCC\logo-yahoo.png"/>
          <p:cNvPicPr/>
          <p:nvPr/>
        </p:nvPicPr>
        <p:blipFill>
          <a:blip r:embed="rId3">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81100" y="1360714"/>
            <a:ext cx="6629400" cy="3848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Object 5"/>
          <p:cNvGraphicFramePr>
            <a:graphicFrameLocks noGrp="1" noChangeAspect="1"/>
          </p:cNvGraphicFramePr>
          <p:nvPr>
            <p:extLst>
              <p:ext uri="{D42A27DB-BD31-4B8C-83A1-F6EECF244321}">
                <p14:modId xmlns:p14="http://schemas.microsoft.com/office/powerpoint/2010/main" val="3811720253"/>
              </p:ext>
            </p:extLst>
          </p:nvPr>
        </p:nvGraphicFramePr>
        <p:xfrm>
          <a:off x="990600" y="1188156"/>
          <a:ext cx="7253288" cy="4298244"/>
        </p:xfrm>
        <a:graphic>
          <a:graphicData uri="http://schemas.openxmlformats.org/presentationml/2006/ole">
            <mc:AlternateContent xmlns:mc="http://schemas.openxmlformats.org/markup-compatibility/2006">
              <mc:Choice xmlns:v="urn:schemas-microsoft-com:vml" Requires="v">
                <p:oleObj spid="_x0000_s1087" name="Worksheet" r:id="rId5" imgW="6172200" imgH="3657600" progId="Excel.Sheet.12">
                  <p:embed/>
                </p:oleObj>
              </mc:Choice>
              <mc:Fallback>
                <p:oleObj name="Worksheet" r:id="rId5" imgW="6172200" imgH="3657600" progId="Excel.Sheet.12">
                  <p:embed/>
                  <p:pic>
                    <p:nvPicPr>
                      <p:cNvPr id="0" name="Content Placeholder 4"/>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90600" y="1188156"/>
                        <a:ext cx="7253288" cy="4298244"/>
                      </a:xfrm>
                      <a:prstGeom prst="rect">
                        <a:avLst/>
                      </a:prstGeom>
                      <a:noFill/>
                      <a:ln>
                        <a:noFill/>
                      </a:ln>
                    </p:spPr>
                  </p:pic>
                </p:oleObj>
              </mc:Fallback>
            </mc:AlternateContent>
          </a:graphicData>
        </a:graphic>
      </p:graphicFrame>
      <p:graphicFrame>
        <p:nvGraphicFramePr>
          <p:cNvPr id="8" name="Object 7"/>
          <p:cNvGraphicFramePr>
            <a:graphicFrameLocks noGrp="1" noChangeAspect="1"/>
          </p:cNvGraphicFramePr>
          <p:nvPr>
            <p:extLst>
              <p:ext uri="{D42A27DB-BD31-4B8C-83A1-F6EECF244321}">
                <p14:modId xmlns:p14="http://schemas.microsoft.com/office/powerpoint/2010/main" val="1890613819"/>
              </p:ext>
            </p:extLst>
          </p:nvPr>
        </p:nvGraphicFramePr>
        <p:xfrm>
          <a:off x="914400" y="1143000"/>
          <a:ext cx="7329488" cy="4343400"/>
        </p:xfrm>
        <a:graphic>
          <a:graphicData uri="http://schemas.openxmlformats.org/presentationml/2006/ole">
            <mc:AlternateContent xmlns:mc="http://schemas.openxmlformats.org/markup-compatibility/2006">
              <mc:Choice xmlns:v="urn:schemas-microsoft-com:vml" Requires="v">
                <p:oleObj spid="_x0000_s1088" name="Worksheet" r:id="rId7" imgW="6172200" imgH="3657600" progId="Excel.Sheet.12">
                  <p:embed/>
                </p:oleObj>
              </mc:Choice>
              <mc:Fallback>
                <p:oleObj name="Worksheet" r:id="rId7" imgW="6172200" imgH="3657600" progId="Excel.Sheet.12">
                  <p:embed/>
                  <p:pic>
                    <p:nvPicPr>
                      <p:cNvPr id="0" name="Content Placeholder 4"/>
                      <p:cNvPicPr>
                        <a:picLocks noGrp="1"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14400" y="1143000"/>
                        <a:ext cx="7329488"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2646875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0"/>
            <a:ext cx="8686800" cy="762000"/>
          </a:xfrm>
        </p:spPr>
        <p:txBody>
          <a:bodyPr>
            <a:normAutofit/>
          </a:bodyPr>
          <a:lstStyle/>
          <a:p>
            <a:pPr algn="ctr"/>
            <a:r>
              <a:rPr lang="en-US" sz="3600" b="1" cap="none" dirty="0">
                <a:solidFill>
                  <a:srgbClr val="F69F1E"/>
                </a:solidFill>
                <a:latin typeface="Calibri"/>
              </a:rPr>
              <a:t>Summary of Budget Considerations</a:t>
            </a:r>
            <a:endParaRPr lang="en-US" sz="3600" dirty="0">
              <a:solidFill>
                <a:srgbClr val="F69F1E"/>
              </a:solidFill>
            </a:endParaRPr>
          </a:p>
        </p:txBody>
      </p:sp>
      <p:sp>
        <p:nvSpPr>
          <p:cNvPr id="3" name="Subtitle 2"/>
          <p:cNvSpPr>
            <a:spLocks noGrp="1"/>
          </p:cNvSpPr>
          <p:nvPr>
            <p:ph type="subTitle" idx="1"/>
          </p:nvPr>
        </p:nvSpPr>
        <p:spPr>
          <a:xfrm>
            <a:off x="567689" y="1295400"/>
            <a:ext cx="7947659" cy="4419600"/>
          </a:xfrm>
        </p:spPr>
        <p:txBody>
          <a:bodyPr anchor="t">
            <a:noAutofit/>
          </a:bodyPr>
          <a:lstStyle/>
          <a:p>
            <a:pPr marL="365760" lvl="0" indent="-256032">
              <a:spcBef>
                <a:spcPts val="400"/>
              </a:spcBef>
              <a:buClr>
                <a:srgbClr val="2DA2BF"/>
              </a:buClr>
              <a:buSzPct val="68000"/>
              <a:buFont typeface="Wingdings 3"/>
              <a:buChar char=""/>
            </a:pPr>
            <a:r>
              <a:rPr lang="en-US" sz="2000" dirty="0">
                <a:solidFill>
                  <a:prstClr val="black"/>
                </a:solidFill>
                <a:latin typeface="Lucida Sans Unicode"/>
              </a:rPr>
              <a:t>Cash available to our local association should remain about steady at $19,000 year over year once IEA dues obligations have been satisfied through our June 30 Fiscal Year End</a:t>
            </a:r>
            <a:r>
              <a:rPr lang="en-US" sz="2000" dirty="0" smtClean="0">
                <a:solidFill>
                  <a:prstClr val="black"/>
                </a:solidFill>
                <a:latin typeface="Lucida Sans Unicode"/>
              </a:rPr>
              <a:t>.</a:t>
            </a:r>
          </a:p>
          <a:p>
            <a:pPr marL="365760" lvl="0" indent="-256032">
              <a:spcBef>
                <a:spcPts val="400"/>
              </a:spcBef>
              <a:buClr>
                <a:srgbClr val="2DA2BF"/>
              </a:buClr>
              <a:buSzPct val="68000"/>
              <a:buFont typeface="Wingdings 3"/>
              <a:buChar char=""/>
            </a:pPr>
            <a:endParaRPr lang="en-US" sz="2000" b="1" dirty="0">
              <a:solidFill>
                <a:srgbClr val="C00000"/>
              </a:solidFill>
              <a:latin typeface="Lucida Sans Unicode"/>
            </a:endParaRPr>
          </a:p>
          <a:p>
            <a:pPr marL="365760" lvl="0" indent="-256032">
              <a:spcBef>
                <a:spcPts val="400"/>
              </a:spcBef>
              <a:buClr>
                <a:srgbClr val="2DA2BF"/>
              </a:buClr>
              <a:buSzPct val="68000"/>
              <a:buFont typeface="Wingdings 3"/>
              <a:buChar char=""/>
            </a:pPr>
            <a:r>
              <a:rPr lang="en-US" sz="2000" dirty="0">
                <a:solidFill>
                  <a:prstClr val="black"/>
                </a:solidFill>
                <a:latin typeface="Lucida Sans Unicode"/>
              </a:rPr>
              <a:t>Expenses of the local have been reduced slightly from the current year. The projected increase in projected disbursements comes from an increase in the number of members (19 projected) who will be paying dues to the NEA/IEA</a:t>
            </a:r>
            <a:r>
              <a:rPr lang="en-US" sz="2000" dirty="0" smtClean="0">
                <a:solidFill>
                  <a:prstClr val="black"/>
                </a:solidFill>
                <a:latin typeface="Lucida Sans Unicode"/>
              </a:rPr>
              <a:t>.</a:t>
            </a:r>
          </a:p>
          <a:p>
            <a:pPr marL="365760" lvl="0" indent="-256032">
              <a:spcBef>
                <a:spcPts val="400"/>
              </a:spcBef>
              <a:buClr>
                <a:srgbClr val="2DA2BF"/>
              </a:buClr>
              <a:buSzPct val="68000"/>
              <a:buFont typeface="Wingdings 3"/>
              <a:buChar char=""/>
            </a:pPr>
            <a:endParaRPr lang="en-US" sz="2000" dirty="0">
              <a:solidFill>
                <a:prstClr val="black"/>
              </a:solidFill>
              <a:latin typeface="Lucida Sans Unicode"/>
            </a:endParaRPr>
          </a:p>
          <a:p>
            <a:pPr marL="365760" lvl="0" indent="-256032">
              <a:spcBef>
                <a:spcPts val="400"/>
              </a:spcBef>
              <a:buClr>
                <a:srgbClr val="2DA2BF"/>
              </a:buClr>
              <a:buSzPct val="68000"/>
              <a:buFont typeface="Wingdings 3"/>
              <a:buChar char=""/>
            </a:pPr>
            <a:r>
              <a:rPr lang="en-US" sz="2000" dirty="0">
                <a:solidFill>
                  <a:prstClr val="black"/>
                </a:solidFill>
                <a:latin typeface="Lucida Sans Unicode"/>
              </a:rPr>
              <a:t>An annual dues increase from $248 to $250 (1%) allows us to present a balanced budget for 2016-17 --wiping out the budgeted deficit </a:t>
            </a:r>
            <a:r>
              <a:rPr lang="en-US" sz="2000" dirty="0" smtClean="0">
                <a:solidFill>
                  <a:prstClr val="black"/>
                </a:solidFill>
                <a:latin typeface="Lucida Sans Unicode"/>
              </a:rPr>
              <a:t>for </a:t>
            </a:r>
            <a:r>
              <a:rPr lang="en-US" sz="2000" dirty="0">
                <a:solidFill>
                  <a:prstClr val="black"/>
                </a:solidFill>
                <a:latin typeface="Lucida Sans Unicode"/>
              </a:rPr>
              <a:t>the current year. </a:t>
            </a:r>
            <a:endParaRPr lang="en-US" sz="2000" dirty="0">
              <a:solidFill>
                <a:srgbClr val="C00000"/>
              </a:solidFill>
              <a:latin typeface="Lucida Sans Unicode"/>
            </a:endParaRPr>
          </a:p>
          <a:p>
            <a:endParaRPr lang="en-US" sz="2200" dirty="0"/>
          </a:p>
        </p:txBody>
      </p:sp>
      <p:pic>
        <p:nvPicPr>
          <p:cNvPr id="5" name="Picture 4"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8587950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8140" y="152400"/>
            <a:ext cx="8503919" cy="533400"/>
          </a:xfrm>
        </p:spPr>
        <p:txBody>
          <a:bodyPr>
            <a:noAutofit/>
          </a:bodyPr>
          <a:lstStyle/>
          <a:p>
            <a:pPr algn="ctr"/>
            <a:r>
              <a:rPr lang="en-US" sz="2000" b="1" dirty="0" smtClean="0">
                <a:solidFill>
                  <a:schemeClr val="accent1">
                    <a:lumMod val="75000"/>
                  </a:schemeClr>
                </a:solidFill>
                <a:latin typeface="Arial" panose="020B0604020202020204" pitchFamily="34" charset="0"/>
                <a:cs typeface="Arial" panose="020B0604020202020204" pitchFamily="34" charset="0"/>
              </a:rPr>
              <a:t>The Following Duties in the Local Have Honorariums</a:t>
            </a:r>
            <a:endParaRPr lang="en-US" sz="2000" b="1" dirty="0"/>
          </a:p>
        </p:txBody>
      </p:sp>
      <p:sp>
        <p:nvSpPr>
          <p:cNvPr id="3" name="Subtitle 2"/>
          <p:cNvSpPr>
            <a:spLocks noGrp="1"/>
          </p:cNvSpPr>
          <p:nvPr>
            <p:ph type="subTitle" idx="1"/>
          </p:nvPr>
        </p:nvSpPr>
        <p:spPr>
          <a:xfrm>
            <a:off x="1600200" y="1371600"/>
            <a:ext cx="6019800" cy="3581400"/>
          </a:xfrm>
        </p:spPr>
        <p:txBody>
          <a:bodyPr anchor="t">
            <a:noAutofit/>
          </a:bodyPr>
          <a:lstStyle/>
          <a:p>
            <a:endParaRPr lang="en-US" sz="2200" dirty="0"/>
          </a:p>
        </p:txBody>
      </p:sp>
      <p:pic>
        <p:nvPicPr>
          <p:cNvPr id="5" name="Picture 4" descr="C:\Users\cheryl\AppData\Local\Microsoft\Windows\Temporary Internet Files\Content.IE5\K4Z3YDCC\logo-yahoo.png"/>
          <p:cNvPicPr/>
          <p:nvPr/>
        </p:nvPicPr>
        <p:blipFill>
          <a:blip r:embed="rId3">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
        <p:nvSpPr>
          <p:cNvPr id="9" name="TextBox 8"/>
          <p:cNvSpPr txBox="1"/>
          <p:nvPr/>
        </p:nvSpPr>
        <p:spPr>
          <a:xfrm>
            <a:off x="1371600" y="5357727"/>
            <a:ext cx="6477000" cy="584775"/>
          </a:xfrm>
          <a:prstGeom prst="rect">
            <a:avLst/>
          </a:prstGeom>
          <a:noFill/>
        </p:spPr>
        <p:txBody>
          <a:bodyPr wrap="square" rtlCol="0">
            <a:spAutoFit/>
          </a:bodyPr>
          <a:lstStyle/>
          <a:p>
            <a:r>
              <a:rPr lang="en-US" sz="1600" dirty="0">
                <a:latin typeface="Arial" panose="020B0604020202020204" pitchFamily="34" charset="0"/>
                <a:cs typeface="Arial" panose="020B0604020202020204" pitchFamily="34" charset="0"/>
              </a:rPr>
              <a:t>Most honorariums are being reduced again this year to make room for a contract negotiations team and to help balance the budget.</a:t>
            </a:r>
          </a:p>
        </p:txBody>
      </p:sp>
      <p:graphicFrame>
        <p:nvGraphicFramePr>
          <p:cNvPr id="10" name="Object 9"/>
          <p:cNvGraphicFramePr>
            <a:graphicFrameLocks noChangeAspect="1"/>
          </p:cNvGraphicFramePr>
          <p:nvPr>
            <p:extLst>
              <p:ext uri="{D42A27DB-BD31-4B8C-83A1-F6EECF244321}">
                <p14:modId xmlns:p14="http://schemas.microsoft.com/office/powerpoint/2010/main" val="3003362668"/>
              </p:ext>
            </p:extLst>
          </p:nvPr>
        </p:nvGraphicFramePr>
        <p:xfrm>
          <a:off x="1371600" y="762001"/>
          <a:ext cx="6324600" cy="4541016"/>
        </p:xfrm>
        <a:graphic>
          <a:graphicData uri="http://schemas.openxmlformats.org/presentationml/2006/ole">
            <mc:AlternateContent xmlns:mc="http://schemas.openxmlformats.org/markup-compatibility/2006">
              <mc:Choice xmlns:v="urn:schemas-microsoft-com:vml" Requires="v">
                <p:oleObj spid="_x0000_s3106" name="Worksheet" r:id="rId4" imgW="6505643" imgH="5276940" progId="Excel.Sheet.12">
                  <p:embed/>
                </p:oleObj>
              </mc:Choice>
              <mc:Fallback>
                <p:oleObj name="Worksheet" r:id="rId4" imgW="6505643" imgH="5276940" progId="Excel.Sheet.12">
                  <p:embed/>
                  <p:pic>
                    <p:nvPicPr>
                      <p:cNvPr id="0" name="Object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71600" y="762001"/>
                        <a:ext cx="6324600" cy="4541016"/>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219018945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0"/>
            <a:ext cx="8686800" cy="762000"/>
          </a:xfrm>
        </p:spPr>
        <p:txBody>
          <a:bodyPr/>
          <a:lstStyle/>
          <a:p>
            <a:endParaRPr lang="en-US" dirty="0"/>
          </a:p>
        </p:txBody>
      </p:sp>
      <p:sp>
        <p:nvSpPr>
          <p:cNvPr id="3" name="Subtitle 2"/>
          <p:cNvSpPr>
            <a:spLocks noGrp="1"/>
          </p:cNvSpPr>
          <p:nvPr>
            <p:ph type="subTitle" idx="1"/>
          </p:nvPr>
        </p:nvSpPr>
        <p:spPr>
          <a:xfrm>
            <a:off x="609599" y="1540844"/>
            <a:ext cx="7947659" cy="4191000"/>
          </a:xfrm>
        </p:spPr>
        <p:txBody>
          <a:bodyPr anchor="t">
            <a:normAutofit/>
          </a:bodyPr>
          <a:lstStyle/>
          <a:p>
            <a:pPr algn="ctr"/>
            <a:r>
              <a:rPr lang="en-US" sz="4400" dirty="0" smtClean="0">
                <a:solidFill>
                  <a:schemeClr val="tx1"/>
                </a:solidFill>
              </a:rPr>
              <a:t>“What Part-timers Wish </a:t>
            </a:r>
          </a:p>
          <a:p>
            <a:pPr algn="ctr"/>
            <a:r>
              <a:rPr lang="en-US" sz="4400" dirty="0" smtClean="0">
                <a:solidFill>
                  <a:schemeClr val="tx1"/>
                </a:solidFill>
              </a:rPr>
              <a:t>Full-Timers Knew”</a:t>
            </a:r>
          </a:p>
          <a:p>
            <a:pPr algn="ctr"/>
            <a:r>
              <a:rPr lang="en-US" sz="4400" dirty="0" smtClean="0">
                <a:solidFill>
                  <a:schemeClr val="tx1"/>
                </a:solidFill>
              </a:rPr>
              <a:t>Sue Frankson, English</a:t>
            </a:r>
          </a:p>
        </p:txBody>
      </p:sp>
      <p:pic>
        <p:nvPicPr>
          <p:cNvPr id="5" name="Picture 4"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48597511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0"/>
            <a:ext cx="8686800" cy="762000"/>
          </a:xfrm>
        </p:spPr>
        <p:txBody>
          <a:bodyPr/>
          <a:lstStyle/>
          <a:p>
            <a:endParaRPr lang="en-US" dirty="0"/>
          </a:p>
        </p:txBody>
      </p:sp>
      <p:sp>
        <p:nvSpPr>
          <p:cNvPr id="3" name="Subtitle 2"/>
          <p:cNvSpPr>
            <a:spLocks noGrp="1"/>
          </p:cNvSpPr>
          <p:nvPr>
            <p:ph type="subTitle" idx="1"/>
          </p:nvPr>
        </p:nvSpPr>
        <p:spPr>
          <a:xfrm>
            <a:off x="609599" y="1540844"/>
            <a:ext cx="7947659" cy="4191000"/>
          </a:xfrm>
        </p:spPr>
        <p:txBody>
          <a:bodyPr anchor="t">
            <a:normAutofit/>
          </a:bodyPr>
          <a:lstStyle/>
          <a:p>
            <a:pPr algn="ctr"/>
            <a:r>
              <a:rPr lang="en-US" sz="4400" dirty="0" smtClean="0">
                <a:solidFill>
                  <a:schemeClr val="tx1"/>
                </a:solidFill>
              </a:rPr>
              <a:t>“Managing Difficult Classroom Situations”</a:t>
            </a:r>
          </a:p>
          <a:p>
            <a:pPr algn="ctr"/>
            <a:r>
              <a:rPr lang="en-US" sz="4400" dirty="0" smtClean="0">
                <a:solidFill>
                  <a:schemeClr val="tx1"/>
                </a:solidFill>
              </a:rPr>
              <a:t>Debbie Rogers-Green, Math</a:t>
            </a:r>
          </a:p>
          <a:p>
            <a:pPr algn="ctr"/>
            <a:endParaRPr lang="en-US" sz="4400" dirty="0">
              <a:solidFill>
                <a:schemeClr val="tx1"/>
              </a:solidFill>
            </a:endParaRPr>
          </a:p>
          <a:p>
            <a:pPr algn="ctr"/>
            <a:r>
              <a:rPr lang="en-US" sz="2800" dirty="0">
                <a:solidFill>
                  <a:schemeClr val="tx1"/>
                </a:solidFill>
              </a:rPr>
              <a:t>http://cod.edu/counseling/behavioral_intervention/index.aspx</a:t>
            </a:r>
            <a:endParaRPr lang="en-US" sz="2800" dirty="0" smtClean="0">
              <a:solidFill>
                <a:schemeClr val="tx1"/>
              </a:solidFill>
            </a:endParaRPr>
          </a:p>
        </p:txBody>
      </p:sp>
      <p:pic>
        <p:nvPicPr>
          <p:cNvPr id="5" name="Picture 4"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252783050"/>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0"/>
            <a:ext cx="8686800" cy="762000"/>
          </a:xfrm>
        </p:spPr>
        <p:txBody>
          <a:bodyPr/>
          <a:lstStyle/>
          <a:p>
            <a:endParaRPr lang="en-US" dirty="0"/>
          </a:p>
        </p:txBody>
      </p:sp>
      <p:sp>
        <p:nvSpPr>
          <p:cNvPr id="3" name="Subtitle 2"/>
          <p:cNvSpPr>
            <a:spLocks noGrp="1"/>
          </p:cNvSpPr>
          <p:nvPr>
            <p:ph type="subTitle" idx="1"/>
          </p:nvPr>
        </p:nvSpPr>
        <p:spPr>
          <a:xfrm>
            <a:off x="609599" y="1540844"/>
            <a:ext cx="7947659" cy="4191000"/>
          </a:xfrm>
        </p:spPr>
        <p:txBody>
          <a:bodyPr anchor="t">
            <a:normAutofit/>
          </a:bodyPr>
          <a:lstStyle/>
          <a:p>
            <a:pPr algn="ctr"/>
            <a:r>
              <a:rPr lang="en-US" sz="4400" dirty="0" smtClean="0">
                <a:solidFill>
                  <a:schemeClr val="tx1"/>
                </a:solidFill>
              </a:rPr>
              <a:t>Have a Great Semester </a:t>
            </a:r>
            <a:r>
              <a:rPr lang="en-US" sz="4400" dirty="0" smtClean="0">
                <a:solidFill>
                  <a:schemeClr val="tx1"/>
                </a:solidFill>
              </a:rPr>
              <a:t>!</a:t>
            </a:r>
            <a:endParaRPr lang="en-US" sz="4400" dirty="0" smtClean="0">
              <a:solidFill>
                <a:schemeClr val="tx1"/>
              </a:solidFill>
            </a:endParaRPr>
          </a:p>
          <a:p>
            <a:pPr algn="ctr"/>
            <a:r>
              <a:rPr lang="en-US" sz="4400" dirty="0" smtClean="0">
                <a:solidFill>
                  <a:schemeClr val="tx1"/>
                </a:solidFill>
              </a:rPr>
              <a:t>---And </a:t>
            </a:r>
            <a:r>
              <a:rPr lang="en-US" sz="4400" dirty="0" smtClean="0">
                <a:solidFill>
                  <a:schemeClr val="tx1"/>
                </a:solidFill>
              </a:rPr>
              <a:t>Remember</a:t>
            </a:r>
          </a:p>
          <a:p>
            <a:pPr algn="ctr"/>
            <a:r>
              <a:rPr lang="en-US" sz="4400" dirty="0" smtClean="0">
                <a:solidFill>
                  <a:schemeClr val="tx1"/>
                </a:solidFill>
              </a:rPr>
              <a:t>Our Strength is in</a:t>
            </a:r>
          </a:p>
          <a:p>
            <a:pPr algn="ctr"/>
            <a:r>
              <a:rPr lang="en-US" sz="4400" dirty="0" smtClean="0">
                <a:solidFill>
                  <a:schemeClr val="tx1"/>
                </a:solidFill>
              </a:rPr>
              <a:t>Our </a:t>
            </a:r>
            <a:r>
              <a:rPr lang="en-US" sz="4400" dirty="0" smtClean="0">
                <a:solidFill>
                  <a:schemeClr val="tx1"/>
                </a:solidFill>
              </a:rPr>
              <a:t>Solidarity!</a:t>
            </a:r>
            <a:endParaRPr lang="en-US" sz="4400" dirty="0">
              <a:solidFill>
                <a:schemeClr val="tx1"/>
              </a:solidFill>
            </a:endParaRPr>
          </a:p>
        </p:txBody>
      </p:sp>
      <p:pic>
        <p:nvPicPr>
          <p:cNvPr id="5" name="Picture 4"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55394689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0"/>
            <a:ext cx="8686800" cy="762000"/>
          </a:xfrm>
        </p:spPr>
        <p:txBody>
          <a:bodyPr/>
          <a:lstStyle/>
          <a:p>
            <a:pPr algn="ctr"/>
            <a:r>
              <a:rPr lang="en-US" dirty="0" smtClean="0">
                <a:solidFill>
                  <a:srgbClr val="417D37"/>
                </a:solidFill>
              </a:rPr>
              <a:t>2016-17 Codaa officers</a:t>
            </a:r>
            <a:endParaRPr lang="en-US" dirty="0">
              <a:solidFill>
                <a:srgbClr val="417D37"/>
              </a:solidFill>
            </a:endParaRPr>
          </a:p>
        </p:txBody>
      </p:sp>
      <p:sp>
        <p:nvSpPr>
          <p:cNvPr id="3" name="Subtitle 2"/>
          <p:cNvSpPr>
            <a:spLocks noGrp="1"/>
          </p:cNvSpPr>
          <p:nvPr>
            <p:ph type="subTitle" idx="1"/>
          </p:nvPr>
        </p:nvSpPr>
        <p:spPr>
          <a:xfrm>
            <a:off x="567689" y="1219200"/>
            <a:ext cx="7947659" cy="4360244"/>
          </a:xfrm>
        </p:spPr>
        <p:txBody>
          <a:bodyPr anchor="t">
            <a:normAutofit/>
          </a:bodyPr>
          <a:lstStyle/>
          <a:p>
            <a:pPr marL="457200" indent="-457200">
              <a:buSzPct val="100000"/>
              <a:buFont typeface="Arial" panose="020B0604020202020204" pitchFamily="34" charset="0"/>
              <a:buChar char="•"/>
            </a:pPr>
            <a:r>
              <a:rPr lang="en-US" dirty="0" smtClean="0">
                <a:solidFill>
                  <a:srgbClr val="000000"/>
                </a:solidFill>
              </a:rPr>
              <a:t>President: Cheryl Baunbach-Caplan (C&amp;A)</a:t>
            </a:r>
          </a:p>
          <a:p>
            <a:pPr marL="457200" indent="-457200">
              <a:buSzPct val="100000"/>
              <a:buFont typeface="Arial" panose="020B0604020202020204" pitchFamily="34" charset="0"/>
              <a:buChar char="•"/>
            </a:pPr>
            <a:r>
              <a:rPr lang="en-US" dirty="0" smtClean="0">
                <a:solidFill>
                  <a:srgbClr val="000000"/>
                </a:solidFill>
              </a:rPr>
              <a:t>Vice President/Policy: Jim Marseille (Accounting)</a:t>
            </a:r>
          </a:p>
          <a:p>
            <a:pPr marL="457200" indent="-457200">
              <a:buSzPct val="100000"/>
              <a:buFont typeface="Arial" panose="020B0604020202020204" pitchFamily="34" charset="0"/>
              <a:buChar char="•"/>
            </a:pPr>
            <a:r>
              <a:rPr lang="en-US" dirty="0" smtClean="0">
                <a:solidFill>
                  <a:srgbClr val="000000"/>
                </a:solidFill>
              </a:rPr>
              <a:t>Vice President/Operations: John </a:t>
            </a:r>
            <a:r>
              <a:rPr lang="en-US" dirty="0" err="1" smtClean="0">
                <a:solidFill>
                  <a:srgbClr val="000000"/>
                </a:solidFill>
              </a:rPr>
              <a:t>Richy</a:t>
            </a:r>
            <a:r>
              <a:rPr lang="en-US" dirty="0" smtClean="0">
                <a:solidFill>
                  <a:srgbClr val="000000"/>
                </a:solidFill>
              </a:rPr>
              <a:t> (Philo)</a:t>
            </a:r>
          </a:p>
          <a:p>
            <a:pPr marL="457200" indent="-457200">
              <a:buSzPct val="100000"/>
              <a:buFont typeface="Arial" panose="020B0604020202020204" pitchFamily="34" charset="0"/>
              <a:buChar char="•"/>
            </a:pPr>
            <a:r>
              <a:rPr lang="en-US" dirty="0" smtClean="0">
                <a:solidFill>
                  <a:srgbClr val="000000"/>
                </a:solidFill>
              </a:rPr>
              <a:t>Secretary: Sue </a:t>
            </a:r>
            <a:r>
              <a:rPr lang="en-US" dirty="0" err="1" smtClean="0">
                <a:solidFill>
                  <a:srgbClr val="000000"/>
                </a:solidFill>
              </a:rPr>
              <a:t>Dreghorn</a:t>
            </a:r>
            <a:r>
              <a:rPr lang="en-US" dirty="0" smtClean="0">
                <a:solidFill>
                  <a:srgbClr val="000000"/>
                </a:solidFill>
              </a:rPr>
              <a:t> (English)</a:t>
            </a:r>
          </a:p>
          <a:p>
            <a:pPr marL="457200" indent="-457200">
              <a:buSzPct val="100000"/>
              <a:buFont typeface="Arial" panose="020B0604020202020204" pitchFamily="34" charset="0"/>
              <a:buChar char="•"/>
            </a:pPr>
            <a:r>
              <a:rPr lang="en-US" dirty="0" smtClean="0">
                <a:solidFill>
                  <a:srgbClr val="000000"/>
                </a:solidFill>
              </a:rPr>
              <a:t>Membership: Vicki Root-</a:t>
            </a:r>
            <a:r>
              <a:rPr lang="en-US" dirty="0" err="1" smtClean="0">
                <a:solidFill>
                  <a:srgbClr val="000000"/>
                </a:solidFill>
              </a:rPr>
              <a:t>Wadja</a:t>
            </a:r>
            <a:r>
              <a:rPr lang="en-US" dirty="0" smtClean="0">
                <a:solidFill>
                  <a:srgbClr val="000000"/>
                </a:solidFill>
              </a:rPr>
              <a:t> (Anthropology)</a:t>
            </a:r>
          </a:p>
          <a:p>
            <a:pPr marL="457200" indent="-457200">
              <a:buSzPct val="100000"/>
              <a:buFont typeface="Arial" panose="020B0604020202020204" pitchFamily="34" charset="0"/>
              <a:buChar char="•"/>
            </a:pPr>
            <a:r>
              <a:rPr lang="en-US" dirty="0" smtClean="0">
                <a:solidFill>
                  <a:srgbClr val="000000"/>
                </a:solidFill>
              </a:rPr>
              <a:t>Grievance: Debbie Rogers-Green (Math)</a:t>
            </a:r>
          </a:p>
          <a:p>
            <a:pPr marL="457200" indent="-457200">
              <a:buSzPct val="100000"/>
              <a:buFont typeface="Arial" panose="020B0604020202020204" pitchFamily="34" charset="0"/>
              <a:buChar char="•"/>
            </a:pPr>
            <a:r>
              <a:rPr lang="en-US" dirty="0" smtClean="0">
                <a:solidFill>
                  <a:srgbClr val="000000"/>
                </a:solidFill>
              </a:rPr>
              <a:t>Treasurer: Joe Trahey (Adult ESL)</a:t>
            </a:r>
          </a:p>
          <a:p>
            <a:pPr marL="457200" indent="-457200">
              <a:buSzPct val="100000"/>
              <a:buFont typeface="Arial" panose="020B0604020202020204" pitchFamily="34" charset="0"/>
              <a:buChar char="•"/>
            </a:pPr>
            <a:r>
              <a:rPr lang="en-US" sz="2400" dirty="0" smtClean="0">
                <a:solidFill>
                  <a:srgbClr val="000000"/>
                </a:solidFill>
              </a:rPr>
              <a:t>Regional Reps: Mike </a:t>
            </a:r>
            <a:r>
              <a:rPr lang="en-US" sz="2400" dirty="0" err="1" smtClean="0">
                <a:solidFill>
                  <a:srgbClr val="000000"/>
                </a:solidFill>
              </a:rPr>
              <a:t>Dusik</a:t>
            </a:r>
            <a:r>
              <a:rPr lang="en-US" sz="2400" dirty="0" smtClean="0">
                <a:solidFill>
                  <a:srgbClr val="000000"/>
                </a:solidFill>
              </a:rPr>
              <a:t> (History), Jim Ryan (C&amp;A)</a:t>
            </a:r>
          </a:p>
          <a:p>
            <a:pPr marL="457200" indent="-457200">
              <a:buSzPct val="100000"/>
              <a:buFont typeface="Arial" panose="020B0604020202020204" pitchFamily="34" charset="0"/>
              <a:buChar char="•"/>
            </a:pPr>
            <a:r>
              <a:rPr lang="en-US" sz="2400" dirty="0" smtClean="0">
                <a:solidFill>
                  <a:srgbClr val="000000"/>
                </a:solidFill>
              </a:rPr>
              <a:t>Communications: Regina Rogers (Human Services)</a:t>
            </a:r>
          </a:p>
          <a:p>
            <a:pPr marL="457200" indent="-457200">
              <a:buSzPct val="100000"/>
              <a:buFont typeface="Arial" panose="020B0604020202020204" pitchFamily="34" charset="0"/>
              <a:buChar char="•"/>
            </a:pPr>
            <a:endParaRPr lang="en-US" sz="2400" dirty="0" smtClean="0">
              <a:solidFill>
                <a:srgbClr val="000000"/>
              </a:solidFill>
            </a:endParaRPr>
          </a:p>
        </p:txBody>
      </p:sp>
      <p:pic>
        <p:nvPicPr>
          <p:cNvPr id="5" name="Picture 4"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1742122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8119" y="533400"/>
            <a:ext cx="8686800" cy="762000"/>
          </a:xfrm>
        </p:spPr>
        <p:txBody>
          <a:bodyPr/>
          <a:lstStyle/>
          <a:p>
            <a:pPr algn="ctr"/>
            <a:r>
              <a:rPr lang="en-US" dirty="0" smtClean="0">
                <a:solidFill>
                  <a:srgbClr val="417D37"/>
                </a:solidFill>
              </a:rPr>
              <a:t>Appointed Codaa Chairs</a:t>
            </a:r>
            <a:endParaRPr lang="en-US" dirty="0">
              <a:solidFill>
                <a:srgbClr val="417D37"/>
              </a:solidFill>
            </a:endParaRPr>
          </a:p>
        </p:txBody>
      </p:sp>
      <p:sp>
        <p:nvSpPr>
          <p:cNvPr id="3" name="Subtitle 2"/>
          <p:cNvSpPr>
            <a:spLocks noGrp="1"/>
          </p:cNvSpPr>
          <p:nvPr>
            <p:ph type="subTitle" idx="1"/>
          </p:nvPr>
        </p:nvSpPr>
        <p:spPr>
          <a:xfrm>
            <a:off x="609600" y="1572079"/>
            <a:ext cx="7947659" cy="4360244"/>
          </a:xfrm>
        </p:spPr>
        <p:txBody>
          <a:bodyPr anchor="t">
            <a:normAutofit/>
          </a:bodyPr>
          <a:lstStyle/>
          <a:p>
            <a:pPr marL="457200" indent="-457200">
              <a:buSzPct val="100000"/>
              <a:buFont typeface="Arial" panose="020B0604020202020204" pitchFamily="34" charset="0"/>
              <a:buChar char="•"/>
            </a:pPr>
            <a:r>
              <a:rPr lang="en-US" dirty="0" smtClean="0">
                <a:solidFill>
                  <a:srgbClr val="000000"/>
                </a:solidFill>
              </a:rPr>
              <a:t>Elections Chair:  Rob Robson (Economics)</a:t>
            </a:r>
          </a:p>
          <a:p>
            <a:pPr marL="457200" indent="-457200">
              <a:buSzPct val="100000"/>
              <a:buFont typeface="Arial" panose="020B0604020202020204" pitchFamily="34" charset="0"/>
              <a:buChar char="•"/>
            </a:pPr>
            <a:r>
              <a:rPr lang="en-US" dirty="0" smtClean="0">
                <a:solidFill>
                  <a:srgbClr val="000000"/>
                </a:solidFill>
              </a:rPr>
              <a:t>Legislative Chair: Bill Enright (Political Science)</a:t>
            </a:r>
          </a:p>
          <a:p>
            <a:pPr marL="457200" indent="-457200">
              <a:buSzPct val="100000"/>
              <a:buFont typeface="Arial" panose="020B0604020202020204" pitchFamily="34" charset="0"/>
              <a:buChar char="•"/>
            </a:pPr>
            <a:r>
              <a:rPr lang="en-US" dirty="0" smtClean="0">
                <a:solidFill>
                  <a:srgbClr val="000000"/>
                </a:solidFill>
              </a:rPr>
              <a:t>Webmaster: Peter Chen (Biology)</a:t>
            </a:r>
          </a:p>
          <a:p>
            <a:pPr marL="457200" indent="-457200">
              <a:buSzPct val="100000"/>
              <a:buFont typeface="Arial" panose="020B0604020202020204" pitchFamily="34" charset="0"/>
              <a:buChar char="•"/>
            </a:pPr>
            <a:endParaRPr lang="en-US" sz="2400" dirty="0" smtClean="0">
              <a:solidFill>
                <a:srgbClr val="000000"/>
              </a:solidFill>
            </a:endParaRPr>
          </a:p>
        </p:txBody>
      </p:sp>
      <p:pic>
        <p:nvPicPr>
          <p:cNvPr id="5" name="Picture 4"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2058785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0"/>
            <a:ext cx="8686800" cy="762000"/>
          </a:xfrm>
        </p:spPr>
        <p:txBody>
          <a:bodyPr/>
          <a:lstStyle/>
          <a:p>
            <a:pPr algn="ctr"/>
            <a:r>
              <a:rPr lang="en-US" dirty="0" smtClean="0">
                <a:solidFill>
                  <a:srgbClr val="417D37"/>
                </a:solidFill>
              </a:rPr>
              <a:t>DUTIES of CODAA Officers</a:t>
            </a:r>
            <a:endParaRPr lang="en-US" dirty="0">
              <a:solidFill>
                <a:srgbClr val="417D37"/>
              </a:solidFill>
            </a:endParaRPr>
          </a:p>
        </p:txBody>
      </p:sp>
      <p:sp>
        <p:nvSpPr>
          <p:cNvPr id="3" name="Subtitle 2"/>
          <p:cNvSpPr>
            <a:spLocks noGrp="1"/>
          </p:cNvSpPr>
          <p:nvPr>
            <p:ph type="subTitle" idx="1"/>
          </p:nvPr>
        </p:nvSpPr>
        <p:spPr>
          <a:xfrm>
            <a:off x="609599" y="1371600"/>
            <a:ext cx="7947659" cy="4360244"/>
          </a:xfrm>
        </p:spPr>
        <p:txBody>
          <a:bodyPr anchor="t">
            <a:normAutofit/>
          </a:bodyPr>
          <a:lstStyle/>
          <a:p>
            <a:pPr algn="ctr">
              <a:spcAft>
                <a:spcPts val="600"/>
              </a:spcAft>
              <a:buSzPct val="100000"/>
            </a:pPr>
            <a:r>
              <a:rPr lang="en-US" b="1" dirty="0" smtClean="0">
                <a:solidFill>
                  <a:srgbClr val="000000"/>
                </a:solidFill>
              </a:rPr>
              <a:t>MEETINGS</a:t>
            </a:r>
          </a:p>
          <a:p>
            <a:pPr marL="457200" indent="-457200">
              <a:buSzPct val="100000"/>
              <a:buFont typeface="Arial" panose="020B0604020202020204" pitchFamily="34" charset="0"/>
              <a:buChar char="•"/>
            </a:pPr>
            <a:r>
              <a:rPr lang="en-US" dirty="0" smtClean="0">
                <a:solidFill>
                  <a:srgbClr val="000000"/>
                </a:solidFill>
              </a:rPr>
              <a:t>Monthly: Academic Affairs and Human Resources</a:t>
            </a:r>
          </a:p>
          <a:p>
            <a:pPr marL="457200" indent="-457200">
              <a:buSzPct val="100000"/>
              <a:buFont typeface="Arial" panose="020B0604020202020204" pitchFamily="34" charset="0"/>
              <a:buChar char="•"/>
            </a:pPr>
            <a:r>
              <a:rPr lang="en-US" dirty="0" smtClean="0">
                <a:solidFill>
                  <a:srgbClr val="000000"/>
                </a:solidFill>
              </a:rPr>
              <a:t>Monthly or twice monthly: Pre-Board </a:t>
            </a:r>
          </a:p>
          <a:p>
            <a:pPr marL="457200" indent="-457200">
              <a:buSzPct val="100000"/>
              <a:buFont typeface="Arial" panose="020B0604020202020204" pitchFamily="34" charset="0"/>
              <a:buChar char="•"/>
            </a:pPr>
            <a:r>
              <a:rPr lang="en-US" dirty="0" smtClean="0">
                <a:solidFill>
                  <a:srgbClr val="000000"/>
                </a:solidFill>
              </a:rPr>
              <a:t>Monthly or twice monthly: Board of Trustees</a:t>
            </a:r>
          </a:p>
          <a:p>
            <a:pPr marL="457200" indent="-457200">
              <a:buSzPct val="100000"/>
              <a:buFont typeface="Arial" panose="020B0604020202020204" pitchFamily="34" charset="0"/>
              <a:buChar char="•"/>
            </a:pPr>
            <a:r>
              <a:rPr lang="en-US" dirty="0" smtClean="0">
                <a:solidFill>
                  <a:srgbClr val="000000"/>
                </a:solidFill>
              </a:rPr>
              <a:t>Twice Monthly Shared Governance Council</a:t>
            </a:r>
          </a:p>
          <a:p>
            <a:pPr marL="457200" indent="-457200">
              <a:buSzPct val="100000"/>
              <a:buFont typeface="Arial" panose="020B0604020202020204" pitchFamily="34" charset="0"/>
              <a:buChar char="•"/>
            </a:pPr>
            <a:r>
              <a:rPr lang="en-US" dirty="0" smtClean="0">
                <a:solidFill>
                  <a:srgbClr val="000000"/>
                </a:solidFill>
              </a:rPr>
              <a:t>Monthly: CODAA Executive Board</a:t>
            </a:r>
          </a:p>
          <a:p>
            <a:pPr marL="457200" indent="-457200">
              <a:buSzPct val="100000"/>
              <a:buFont typeface="Arial" panose="020B0604020202020204" pitchFamily="34" charset="0"/>
              <a:buChar char="•"/>
            </a:pPr>
            <a:r>
              <a:rPr lang="en-US" dirty="0" smtClean="0">
                <a:solidFill>
                  <a:srgbClr val="000000"/>
                </a:solidFill>
              </a:rPr>
              <a:t>Monthly:  IEA Regional Rep</a:t>
            </a:r>
          </a:p>
          <a:p>
            <a:pPr marL="457200" indent="-457200">
              <a:buSzPct val="100000"/>
              <a:buFont typeface="Arial" panose="020B0604020202020204" pitchFamily="34" charset="0"/>
              <a:buChar char="•"/>
            </a:pPr>
            <a:r>
              <a:rPr lang="en-US" dirty="0" smtClean="0">
                <a:solidFill>
                  <a:srgbClr val="000000"/>
                </a:solidFill>
              </a:rPr>
              <a:t>Other meetings with Administration, members, and Trustees, as needed</a:t>
            </a:r>
            <a:endParaRPr lang="en-US" dirty="0">
              <a:solidFill>
                <a:srgbClr val="000000"/>
              </a:solidFill>
            </a:endParaRPr>
          </a:p>
        </p:txBody>
      </p:sp>
      <p:pic>
        <p:nvPicPr>
          <p:cNvPr id="5" name="Picture 4"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36704358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0"/>
            <a:ext cx="8686800" cy="762000"/>
          </a:xfrm>
        </p:spPr>
        <p:txBody>
          <a:bodyPr/>
          <a:lstStyle/>
          <a:p>
            <a:pPr algn="ctr"/>
            <a:r>
              <a:rPr lang="en-US" dirty="0" smtClean="0">
                <a:solidFill>
                  <a:srgbClr val="417D37"/>
                </a:solidFill>
              </a:rPr>
              <a:t>Duties of CODAA Officers</a:t>
            </a:r>
            <a:endParaRPr lang="en-US" dirty="0">
              <a:solidFill>
                <a:srgbClr val="417D37"/>
              </a:solidFill>
            </a:endParaRPr>
          </a:p>
        </p:txBody>
      </p:sp>
      <p:sp>
        <p:nvSpPr>
          <p:cNvPr id="3" name="Subtitle 2"/>
          <p:cNvSpPr>
            <a:spLocks noGrp="1"/>
          </p:cNvSpPr>
          <p:nvPr>
            <p:ph type="subTitle" idx="1"/>
          </p:nvPr>
        </p:nvSpPr>
        <p:spPr>
          <a:xfrm>
            <a:off x="567689" y="1524000"/>
            <a:ext cx="7947659" cy="4191000"/>
          </a:xfrm>
        </p:spPr>
        <p:txBody>
          <a:bodyPr anchor="t">
            <a:normAutofit/>
          </a:bodyPr>
          <a:lstStyle/>
          <a:p>
            <a:pPr algn="ctr"/>
            <a:r>
              <a:rPr lang="en-US" b="1" dirty="0" smtClean="0">
                <a:solidFill>
                  <a:srgbClr val="000000"/>
                </a:solidFill>
              </a:rPr>
              <a:t>CONFERENCES</a:t>
            </a:r>
          </a:p>
          <a:p>
            <a:pPr marL="457200" indent="-457200">
              <a:spcBef>
                <a:spcPts val="1800"/>
              </a:spcBef>
              <a:buSzPct val="100000"/>
              <a:buFont typeface="Arial" panose="020B0604020202020204" pitchFamily="34" charset="0"/>
              <a:buChar char="•"/>
            </a:pPr>
            <a:r>
              <a:rPr lang="en-US" dirty="0" smtClean="0">
                <a:solidFill>
                  <a:srgbClr val="000000"/>
                </a:solidFill>
              </a:rPr>
              <a:t>NEA RA Convention</a:t>
            </a:r>
          </a:p>
          <a:p>
            <a:pPr marL="457200" indent="-457200">
              <a:spcBef>
                <a:spcPts val="2400"/>
              </a:spcBef>
              <a:buSzPct val="100000"/>
              <a:buFont typeface="Arial" panose="020B0604020202020204" pitchFamily="34" charset="0"/>
              <a:buChar char="•"/>
            </a:pPr>
            <a:r>
              <a:rPr lang="en-US" dirty="0" smtClean="0">
                <a:solidFill>
                  <a:srgbClr val="000000"/>
                </a:solidFill>
              </a:rPr>
              <a:t>NEA/AFT Joint Higher Education Conference</a:t>
            </a:r>
          </a:p>
          <a:p>
            <a:pPr marL="457200" indent="-457200">
              <a:spcBef>
                <a:spcPts val="2400"/>
              </a:spcBef>
              <a:buSzPct val="100000"/>
              <a:buFont typeface="Arial" panose="020B0604020202020204" pitchFamily="34" charset="0"/>
              <a:buChar char="•"/>
            </a:pPr>
            <a:r>
              <a:rPr lang="en-US" dirty="0" smtClean="0">
                <a:solidFill>
                  <a:srgbClr val="000000"/>
                </a:solidFill>
              </a:rPr>
              <a:t>IEA Higher Education Conference</a:t>
            </a:r>
          </a:p>
          <a:p>
            <a:pPr marL="457200" indent="-457200">
              <a:spcBef>
                <a:spcPts val="2400"/>
              </a:spcBef>
              <a:buSzPct val="100000"/>
              <a:buFont typeface="Arial" panose="020B0604020202020204" pitchFamily="34" charset="0"/>
              <a:buChar char="•"/>
            </a:pPr>
            <a:r>
              <a:rPr lang="en-US" dirty="0" smtClean="0">
                <a:solidFill>
                  <a:srgbClr val="000000"/>
                </a:solidFill>
              </a:rPr>
              <a:t>IEA/NEA Convention </a:t>
            </a:r>
          </a:p>
          <a:p>
            <a:pPr marL="457200" indent="-457200">
              <a:spcBef>
                <a:spcPts val="2400"/>
              </a:spcBef>
              <a:buSzPct val="100000"/>
              <a:buFont typeface="Arial" panose="020B0604020202020204" pitchFamily="34" charset="0"/>
              <a:buChar char="•"/>
            </a:pPr>
            <a:r>
              <a:rPr lang="en-US" dirty="0" smtClean="0">
                <a:solidFill>
                  <a:srgbClr val="000000"/>
                </a:solidFill>
              </a:rPr>
              <a:t>Local Leadership Kick-Off</a:t>
            </a:r>
          </a:p>
          <a:p>
            <a:pPr marL="457200" indent="-457200">
              <a:spcBef>
                <a:spcPts val="2400"/>
              </a:spcBef>
              <a:buSzPct val="100000"/>
              <a:buFont typeface="Arial" panose="020B0604020202020204" pitchFamily="34" charset="0"/>
              <a:buChar char="•"/>
            </a:pPr>
            <a:endParaRPr lang="en-US" dirty="0">
              <a:solidFill>
                <a:srgbClr val="000000"/>
              </a:solidFill>
            </a:endParaRPr>
          </a:p>
          <a:p>
            <a:pPr algn="ctr"/>
            <a:endParaRPr lang="en-US" b="1" dirty="0" smtClean="0">
              <a:solidFill>
                <a:srgbClr val="000000"/>
              </a:solidFill>
            </a:endParaRPr>
          </a:p>
          <a:p>
            <a:pPr algn="ctr"/>
            <a:endParaRPr lang="en-US" b="1" dirty="0"/>
          </a:p>
        </p:txBody>
      </p:sp>
      <p:pic>
        <p:nvPicPr>
          <p:cNvPr id="5" name="Picture 4"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2763069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0"/>
            <a:ext cx="8686800" cy="762000"/>
          </a:xfrm>
        </p:spPr>
        <p:txBody>
          <a:bodyPr/>
          <a:lstStyle/>
          <a:p>
            <a:r>
              <a:rPr lang="en-US" dirty="0" smtClean="0">
                <a:solidFill>
                  <a:srgbClr val="417D37"/>
                </a:solidFill>
              </a:rPr>
              <a:t>Duties of codaa officers</a:t>
            </a:r>
            <a:endParaRPr lang="en-US" dirty="0">
              <a:solidFill>
                <a:srgbClr val="417D37"/>
              </a:solidFill>
            </a:endParaRPr>
          </a:p>
        </p:txBody>
      </p:sp>
      <p:sp>
        <p:nvSpPr>
          <p:cNvPr id="3" name="Subtitle 2"/>
          <p:cNvSpPr>
            <a:spLocks noGrp="1"/>
          </p:cNvSpPr>
          <p:nvPr>
            <p:ph type="subTitle" idx="1"/>
          </p:nvPr>
        </p:nvSpPr>
        <p:spPr>
          <a:xfrm>
            <a:off x="609599" y="1540844"/>
            <a:ext cx="7947659" cy="4191000"/>
          </a:xfrm>
        </p:spPr>
        <p:txBody>
          <a:bodyPr anchor="t"/>
          <a:lstStyle/>
          <a:p>
            <a:pPr algn="ctr">
              <a:spcAft>
                <a:spcPts val="1200"/>
              </a:spcAft>
            </a:pPr>
            <a:r>
              <a:rPr lang="en-US" b="1" dirty="0" smtClean="0">
                <a:solidFill>
                  <a:srgbClr val="000000"/>
                </a:solidFill>
              </a:rPr>
              <a:t>MEMBERSHIP </a:t>
            </a:r>
          </a:p>
          <a:p>
            <a:pPr marL="457200" indent="-457200">
              <a:buSzPct val="100000"/>
              <a:buFont typeface="Arial" panose="020B0604020202020204" pitchFamily="34" charset="0"/>
              <a:buChar char="•"/>
            </a:pPr>
            <a:r>
              <a:rPr lang="en-US" dirty="0" smtClean="0">
                <a:solidFill>
                  <a:srgbClr val="000000"/>
                </a:solidFill>
              </a:rPr>
              <a:t>Continual Updating of the Membership List</a:t>
            </a:r>
          </a:p>
          <a:p>
            <a:pPr marL="457200" indent="-457200">
              <a:buSzPct val="100000"/>
              <a:buFont typeface="Arial" panose="020B0604020202020204" pitchFamily="34" charset="0"/>
              <a:buChar char="•"/>
            </a:pPr>
            <a:r>
              <a:rPr lang="en-US" dirty="0" smtClean="0">
                <a:solidFill>
                  <a:srgbClr val="000000"/>
                </a:solidFill>
              </a:rPr>
              <a:t>Finalizing the Payroll Template &amp; Verify Payroll Deductions each semester</a:t>
            </a:r>
          </a:p>
          <a:p>
            <a:pPr marL="457200" indent="-457200">
              <a:buSzPct val="100000"/>
              <a:buFont typeface="Arial" panose="020B0604020202020204" pitchFamily="34" charset="0"/>
              <a:buChar char="•"/>
            </a:pPr>
            <a:r>
              <a:rPr lang="en-US" dirty="0" smtClean="0">
                <a:solidFill>
                  <a:srgbClr val="000000"/>
                </a:solidFill>
              </a:rPr>
              <a:t>Reconcile Final Membership Report with IEA</a:t>
            </a:r>
          </a:p>
          <a:p>
            <a:pPr marL="457200" indent="-457200">
              <a:buSzPct val="100000"/>
              <a:buFont typeface="Arial" panose="020B0604020202020204" pitchFamily="34" charset="0"/>
              <a:buChar char="•"/>
            </a:pPr>
            <a:r>
              <a:rPr lang="en-US" dirty="0" smtClean="0">
                <a:solidFill>
                  <a:srgbClr val="000000"/>
                </a:solidFill>
              </a:rPr>
              <a:t>Process Membership Applications</a:t>
            </a:r>
          </a:p>
          <a:p>
            <a:pPr marL="457200" indent="-457200">
              <a:buSzPct val="100000"/>
              <a:buFont typeface="Arial" panose="020B0604020202020204" pitchFamily="34" charset="0"/>
              <a:buChar char="•"/>
            </a:pPr>
            <a:r>
              <a:rPr lang="en-US" dirty="0" smtClean="0">
                <a:solidFill>
                  <a:srgbClr val="000000"/>
                </a:solidFill>
              </a:rPr>
              <a:t>Distribute Membership Cards to Active Members</a:t>
            </a:r>
          </a:p>
          <a:p>
            <a:pPr marL="457200" indent="-457200">
              <a:buSzPct val="100000"/>
              <a:buFont typeface="Arial" panose="020B0604020202020204" pitchFamily="34" charset="0"/>
              <a:buChar char="•"/>
            </a:pPr>
            <a:r>
              <a:rPr lang="en-US" dirty="0" smtClean="0">
                <a:solidFill>
                  <a:srgbClr val="000000"/>
                </a:solidFill>
              </a:rPr>
              <a:t>Assemble and Mail Membership Packets</a:t>
            </a:r>
          </a:p>
          <a:p>
            <a:pPr marL="457200" indent="-457200">
              <a:buSzPct val="100000"/>
              <a:buFont typeface="Arial" panose="020B0604020202020204" pitchFamily="34" charset="0"/>
              <a:buChar char="•"/>
            </a:pPr>
            <a:endParaRPr lang="en-US" dirty="0" smtClean="0">
              <a:solidFill>
                <a:srgbClr val="000000"/>
              </a:solidFill>
            </a:endParaRPr>
          </a:p>
          <a:p>
            <a:pPr marL="457200" indent="-457200">
              <a:buSzPct val="100000"/>
              <a:buFont typeface="Arial" panose="020B0604020202020204" pitchFamily="34" charset="0"/>
              <a:buChar char="•"/>
            </a:pPr>
            <a:endParaRPr lang="en-US" dirty="0" smtClean="0">
              <a:solidFill>
                <a:srgbClr val="000000"/>
              </a:solidFill>
            </a:endParaRPr>
          </a:p>
          <a:p>
            <a:pPr marL="457200" indent="-457200">
              <a:buFont typeface="Arial" panose="020B0604020202020204" pitchFamily="34" charset="0"/>
              <a:buChar char="•"/>
            </a:pPr>
            <a:endParaRPr lang="en-US" dirty="0">
              <a:solidFill>
                <a:srgbClr val="000000"/>
              </a:solidFill>
            </a:endParaRPr>
          </a:p>
        </p:txBody>
      </p:sp>
      <p:pic>
        <p:nvPicPr>
          <p:cNvPr id="5" name="Picture 4"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39353982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0"/>
            <a:ext cx="8686800" cy="762000"/>
          </a:xfrm>
        </p:spPr>
        <p:txBody>
          <a:bodyPr/>
          <a:lstStyle/>
          <a:p>
            <a:pPr algn="ctr"/>
            <a:r>
              <a:rPr lang="en-US" dirty="0" smtClean="0">
                <a:solidFill>
                  <a:srgbClr val="417D37"/>
                </a:solidFill>
              </a:rPr>
              <a:t>Other Duties</a:t>
            </a:r>
            <a:endParaRPr lang="en-US" dirty="0">
              <a:solidFill>
                <a:srgbClr val="417D37"/>
              </a:solidFill>
            </a:endParaRPr>
          </a:p>
        </p:txBody>
      </p:sp>
      <p:sp>
        <p:nvSpPr>
          <p:cNvPr id="3" name="Subtitle 2"/>
          <p:cNvSpPr>
            <a:spLocks noGrp="1"/>
          </p:cNvSpPr>
          <p:nvPr>
            <p:ph type="subTitle" idx="1"/>
          </p:nvPr>
        </p:nvSpPr>
        <p:spPr>
          <a:xfrm>
            <a:off x="609599" y="1540844"/>
            <a:ext cx="7947659" cy="4191000"/>
          </a:xfrm>
        </p:spPr>
        <p:txBody>
          <a:bodyPr anchor="t">
            <a:normAutofit fontScale="92500" lnSpcReduction="10000"/>
          </a:bodyPr>
          <a:lstStyle/>
          <a:p>
            <a:pPr marL="457200" indent="-457200">
              <a:buSzPct val="100000"/>
              <a:buFont typeface="Arial" panose="020B0604020202020204" pitchFamily="34" charset="0"/>
              <a:buChar char="•"/>
            </a:pPr>
            <a:r>
              <a:rPr lang="en-US" dirty="0" smtClean="0">
                <a:solidFill>
                  <a:srgbClr val="000000"/>
                </a:solidFill>
              </a:rPr>
              <a:t>Conduct IEA, NEA, and CODAA Officer Elections.</a:t>
            </a:r>
          </a:p>
          <a:p>
            <a:pPr marL="457200" indent="-457200">
              <a:lnSpc>
                <a:spcPct val="110000"/>
              </a:lnSpc>
              <a:buSzPct val="100000"/>
              <a:buFont typeface="Arial" panose="020B0604020202020204" pitchFamily="34" charset="0"/>
              <a:buChar char="•"/>
            </a:pPr>
            <a:r>
              <a:rPr lang="en-US" dirty="0" smtClean="0">
                <a:solidFill>
                  <a:srgbClr val="000000"/>
                </a:solidFill>
              </a:rPr>
              <a:t>Host Board of Trustees Candidates Forum during Election Years.</a:t>
            </a:r>
          </a:p>
          <a:p>
            <a:pPr marL="457200" indent="-457200">
              <a:lnSpc>
                <a:spcPct val="110000"/>
              </a:lnSpc>
              <a:buSzPct val="100000"/>
              <a:buFont typeface="Arial" panose="020B0604020202020204" pitchFamily="34" charset="0"/>
              <a:buChar char="•"/>
            </a:pPr>
            <a:r>
              <a:rPr lang="en-US" dirty="0" smtClean="0">
                <a:solidFill>
                  <a:srgbClr val="000000"/>
                </a:solidFill>
              </a:rPr>
              <a:t>Insuring that the Rights Outlined in the Contract are Upheld by Accompanying, Advising, and Advocating for Individuals as Needed.</a:t>
            </a:r>
          </a:p>
          <a:p>
            <a:pPr marL="457200" indent="-457200">
              <a:lnSpc>
                <a:spcPct val="110000"/>
              </a:lnSpc>
              <a:buSzPct val="100000"/>
              <a:buFont typeface="Arial" panose="020B0604020202020204" pitchFamily="34" charset="0"/>
              <a:buChar char="•"/>
            </a:pPr>
            <a:r>
              <a:rPr lang="en-US" dirty="0" smtClean="0">
                <a:solidFill>
                  <a:srgbClr val="000000"/>
                </a:solidFill>
              </a:rPr>
              <a:t>Creating an Annual Budget, Recording and Reporting on Expenses and Income, Paying bills, and Keeping Records of CODAA business.</a:t>
            </a:r>
          </a:p>
          <a:p>
            <a:pPr marL="457200" indent="-457200">
              <a:lnSpc>
                <a:spcPct val="110000"/>
              </a:lnSpc>
              <a:spcBef>
                <a:spcPts val="1200"/>
              </a:spcBef>
              <a:buSzPct val="100000"/>
              <a:buFont typeface="Arial" panose="020B0604020202020204" pitchFamily="34" charset="0"/>
              <a:buChar char="•"/>
            </a:pPr>
            <a:r>
              <a:rPr lang="en-US" dirty="0" smtClean="0">
                <a:solidFill>
                  <a:srgbClr val="000000"/>
                </a:solidFill>
              </a:rPr>
              <a:t>Periodically Updating CODAA Bylaws. </a:t>
            </a:r>
          </a:p>
          <a:p>
            <a:pPr marL="457200" indent="-457200">
              <a:buSzPct val="100000"/>
              <a:buFont typeface="Arial" panose="020B0604020202020204" pitchFamily="34" charset="0"/>
              <a:buChar char="•"/>
            </a:pPr>
            <a:endParaRPr lang="en-US" dirty="0" smtClean="0">
              <a:solidFill>
                <a:srgbClr val="000000"/>
              </a:solidFill>
            </a:endParaRPr>
          </a:p>
        </p:txBody>
      </p:sp>
      <p:pic>
        <p:nvPicPr>
          <p:cNvPr id="5" name="Picture 4"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103015139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 y="381000"/>
            <a:ext cx="8686800" cy="762000"/>
          </a:xfrm>
        </p:spPr>
        <p:txBody>
          <a:bodyPr>
            <a:noAutofit/>
          </a:bodyPr>
          <a:lstStyle/>
          <a:p>
            <a:pPr algn="ctr"/>
            <a:r>
              <a:rPr lang="en-US" sz="2800" dirty="0" smtClean="0">
                <a:solidFill>
                  <a:srgbClr val="417D37"/>
                </a:solidFill>
              </a:rPr>
              <a:t>CODAA REPRESENTATION ON Important Committees</a:t>
            </a:r>
            <a:endParaRPr lang="en-US" sz="2800" dirty="0">
              <a:solidFill>
                <a:srgbClr val="417D37"/>
              </a:solidFill>
            </a:endParaRPr>
          </a:p>
        </p:txBody>
      </p:sp>
      <p:sp>
        <p:nvSpPr>
          <p:cNvPr id="3" name="Subtitle 2"/>
          <p:cNvSpPr>
            <a:spLocks noGrp="1"/>
          </p:cNvSpPr>
          <p:nvPr>
            <p:ph type="subTitle" idx="1"/>
          </p:nvPr>
        </p:nvSpPr>
        <p:spPr>
          <a:xfrm>
            <a:off x="304800" y="1295400"/>
            <a:ext cx="8610599" cy="4436444"/>
          </a:xfrm>
        </p:spPr>
        <p:txBody>
          <a:bodyPr anchor="t">
            <a:normAutofit fontScale="92500" lnSpcReduction="10000"/>
          </a:bodyPr>
          <a:lstStyle/>
          <a:p>
            <a:pPr>
              <a:spcBef>
                <a:spcPts val="0"/>
              </a:spcBef>
              <a:spcAft>
                <a:spcPts val="1000"/>
              </a:spcAft>
            </a:pPr>
            <a:r>
              <a:rPr lang="en-US" sz="2400" b="1" dirty="0" smtClean="0">
                <a:solidFill>
                  <a:srgbClr val="000000"/>
                </a:solidFill>
                <a:latin typeface="Arial"/>
              </a:rPr>
              <a:t>Academic </a:t>
            </a:r>
            <a:r>
              <a:rPr lang="en-US" sz="2400" b="1" dirty="0">
                <a:solidFill>
                  <a:srgbClr val="000000"/>
                </a:solidFill>
                <a:latin typeface="Arial"/>
              </a:rPr>
              <a:t>Committee:</a:t>
            </a:r>
            <a:r>
              <a:rPr lang="en-US" sz="2400" dirty="0">
                <a:solidFill>
                  <a:srgbClr val="000000"/>
                </a:solidFill>
                <a:latin typeface="Arial"/>
              </a:rPr>
              <a:t> </a:t>
            </a:r>
            <a:r>
              <a:rPr lang="en-US" sz="2400" dirty="0" smtClean="0">
                <a:solidFill>
                  <a:srgbClr val="000000"/>
                </a:solidFill>
                <a:latin typeface="Arial"/>
              </a:rPr>
              <a:t> Cheryl </a:t>
            </a:r>
            <a:r>
              <a:rPr lang="en-US" sz="2400" dirty="0">
                <a:solidFill>
                  <a:srgbClr val="000000"/>
                </a:solidFill>
                <a:latin typeface="Arial"/>
              </a:rPr>
              <a:t>Baunbach-Caplan (Counseling &amp; Advising), Sue </a:t>
            </a:r>
            <a:r>
              <a:rPr lang="en-US" sz="2400" dirty="0" err="1">
                <a:solidFill>
                  <a:srgbClr val="000000"/>
                </a:solidFill>
                <a:latin typeface="Arial"/>
              </a:rPr>
              <a:t>Dreghorn</a:t>
            </a:r>
            <a:r>
              <a:rPr lang="en-US" sz="2400" dirty="0">
                <a:solidFill>
                  <a:srgbClr val="000000"/>
                </a:solidFill>
                <a:latin typeface="Arial"/>
              </a:rPr>
              <a:t> (English)</a:t>
            </a:r>
          </a:p>
          <a:p>
            <a:pPr>
              <a:spcBef>
                <a:spcPts val="0"/>
              </a:spcBef>
              <a:spcAft>
                <a:spcPts val="1000"/>
              </a:spcAft>
            </a:pPr>
            <a:r>
              <a:rPr lang="en-US" sz="2400" b="1" dirty="0">
                <a:solidFill>
                  <a:srgbClr val="000000"/>
                </a:solidFill>
                <a:latin typeface="Arial"/>
              </a:rPr>
              <a:t>Accreditation Task Force:</a:t>
            </a:r>
            <a:r>
              <a:rPr lang="en-US" sz="2400" dirty="0">
                <a:solidFill>
                  <a:srgbClr val="000000"/>
                </a:solidFill>
                <a:latin typeface="Arial"/>
              </a:rPr>
              <a:t> </a:t>
            </a:r>
            <a:r>
              <a:rPr lang="en-US" sz="2400" dirty="0" smtClean="0">
                <a:solidFill>
                  <a:srgbClr val="000000"/>
                </a:solidFill>
                <a:latin typeface="Arial"/>
              </a:rPr>
              <a:t> Sue </a:t>
            </a:r>
            <a:r>
              <a:rPr lang="en-US" sz="2400" dirty="0" err="1">
                <a:solidFill>
                  <a:srgbClr val="000000"/>
                </a:solidFill>
                <a:latin typeface="Arial"/>
              </a:rPr>
              <a:t>Dreghorn</a:t>
            </a:r>
            <a:r>
              <a:rPr lang="en-US" sz="2400" dirty="0">
                <a:solidFill>
                  <a:srgbClr val="000000"/>
                </a:solidFill>
                <a:latin typeface="Arial"/>
              </a:rPr>
              <a:t> (English), </a:t>
            </a:r>
            <a:r>
              <a:rPr lang="en-US" sz="2400" dirty="0" smtClean="0">
                <a:solidFill>
                  <a:srgbClr val="000000"/>
                </a:solidFill>
                <a:latin typeface="Arial"/>
              </a:rPr>
              <a:t>Chris </a:t>
            </a:r>
            <a:r>
              <a:rPr lang="en-US" sz="2400" dirty="0">
                <a:solidFill>
                  <a:srgbClr val="000000"/>
                </a:solidFill>
                <a:latin typeface="Arial"/>
              </a:rPr>
              <a:t>Johnston (Counseling &amp; Advising)</a:t>
            </a:r>
          </a:p>
          <a:p>
            <a:pPr>
              <a:spcBef>
                <a:spcPts val="0"/>
              </a:spcBef>
              <a:spcAft>
                <a:spcPts val="1000"/>
              </a:spcAft>
            </a:pPr>
            <a:r>
              <a:rPr lang="en-US" sz="2400" b="1" dirty="0">
                <a:solidFill>
                  <a:srgbClr val="000000"/>
                </a:solidFill>
                <a:latin typeface="Arial"/>
              </a:rPr>
              <a:t>Institutional Effectiveness Council:</a:t>
            </a:r>
            <a:r>
              <a:rPr lang="en-US" sz="2400" dirty="0">
                <a:solidFill>
                  <a:srgbClr val="000000"/>
                </a:solidFill>
                <a:latin typeface="Arial"/>
              </a:rPr>
              <a:t> </a:t>
            </a:r>
            <a:r>
              <a:rPr lang="en-US" sz="2400" dirty="0" smtClean="0">
                <a:solidFill>
                  <a:srgbClr val="000000"/>
                </a:solidFill>
                <a:latin typeface="Arial"/>
              </a:rPr>
              <a:t> Annemarie </a:t>
            </a:r>
            <a:r>
              <a:rPr lang="en-US" sz="2400" dirty="0" err="1">
                <a:solidFill>
                  <a:srgbClr val="000000"/>
                </a:solidFill>
                <a:latin typeface="Arial"/>
              </a:rPr>
              <a:t>McDuffee</a:t>
            </a:r>
            <a:r>
              <a:rPr lang="en-US" sz="2400" dirty="0">
                <a:solidFill>
                  <a:srgbClr val="000000"/>
                </a:solidFill>
                <a:latin typeface="Arial"/>
              </a:rPr>
              <a:t> (Adult ESL), Kathleen </a:t>
            </a:r>
            <a:r>
              <a:rPr lang="en-US" sz="2400" dirty="0" err="1">
                <a:solidFill>
                  <a:srgbClr val="000000"/>
                </a:solidFill>
                <a:latin typeface="Arial"/>
              </a:rPr>
              <a:t>Szeszol</a:t>
            </a:r>
            <a:r>
              <a:rPr lang="en-US" sz="2400" dirty="0">
                <a:solidFill>
                  <a:srgbClr val="000000"/>
                </a:solidFill>
                <a:latin typeface="Arial"/>
              </a:rPr>
              <a:t>, (English)</a:t>
            </a:r>
          </a:p>
          <a:p>
            <a:pPr>
              <a:spcBef>
                <a:spcPts val="0"/>
              </a:spcBef>
              <a:spcAft>
                <a:spcPts val="1000"/>
              </a:spcAft>
            </a:pPr>
            <a:r>
              <a:rPr lang="en-US" sz="2400" b="1" dirty="0">
                <a:solidFill>
                  <a:srgbClr val="000000"/>
                </a:solidFill>
                <a:latin typeface="Arial"/>
              </a:rPr>
              <a:t>Strategic Long-Range Plan Advisory Committee:</a:t>
            </a:r>
            <a:r>
              <a:rPr lang="en-US" sz="2400" dirty="0">
                <a:solidFill>
                  <a:srgbClr val="000000"/>
                </a:solidFill>
                <a:latin typeface="Arial"/>
              </a:rPr>
              <a:t> </a:t>
            </a:r>
            <a:r>
              <a:rPr lang="en-US" sz="2400" dirty="0" smtClean="0">
                <a:solidFill>
                  <a:srgbClr val="000000"/>
                </a:solidFill>
                <a:latin typeface="Arial"/>
              </a:rPr>
              <a:t> Mike </a:t>
            </a:r>
            <a:r>
              <a:rPr lang="en-US" sz="2400" dirty="0" err="1">
                <a:solidFill>
                  <a:srgbClr val="000000"/>
                </a:solidFill>
                <a:latin typeface="Arial"/>
              </a:rPr>
              <a:t>Dusik</a:t>
            </a:r>
            <a:r>
              <a:rPr lang="en-US" sz="2400" dirty="0">
                <a:solidFill>
                  <a:srgbClr val="000000"/>
                </a:solidFill>
                <a:latin typeface="Arial"/>
              </a:rPr>
              <a:t> (History), Kathy </a:t>
            </a:r>
            <a:r>
              <a:rPr lang="en-US" sz="2400" dirty="0" err="1">
                <a:solidFill>
                  <a:srgbClr val="000000"/>
                </a:solidFill>
                <a:latin typeface="Arial"/>
              </a:rPr>
              <a:t>Kotowski</a:t>
            </a:r>
            <a:r>
              <a:rPr lang="en-US" sz="2400" dirty="0">
                <a:solidFill>
                  <a:srgbClr val="000000"/>
                </a:solidFill>
                <a:latin typeface="Arial"/>
              </a:rPr>
              <a:t> (Counseling &amp; Advising)</a:t>
            </a:r>
          </a:p>
          <a:p>
            <a:pPr>
              <a:spcBef>
                <a:spcPts val="0"/>
              </a:spcBef>
              <a:spcAft>
                <a:spcPts val="1000"/>
              </a:spcAft>
            </a:pPr>
            <a:r>
              <a:rPr lang="en-US" sz="2400" b="1" dirty="0">
                <a:solidFill>
                  <a:srgbClr val="000000"/>
                </a:solidFill>
                <a:latin typeface="Arial"/>
              </a:rPr>
              <a:t>Student Success Council:</a:t>
            </a:r>
            <a:r>
              <a:rPr lang="en-US" sz="2400" dirty="0">
                <a:solidFill>
                  <a:srgbClr val="000000"/>
                </a:solidFill>
                <a:latin typeface="Arial"/>
              </a:rPr>
              <a:t> </a:t>
            </a:r>
            <a:r>
              <a:rPr lang="en-US" sz="2400" dirty="0" smtClean="0">
                <a:solidFill>
                  <a:srgbClr val="000000"/>
                </a:solidFill>
                <a:latin typeface="Arial"/>
              </a:rPr>
              <a:t> Bill </a:t>
            </a:r>
            <a:r>
              <a:rPr lang="en-US" sz="2400" dirty="0">
                <a:solidFill>
                  <a:srgbClr val="000000"/>
                </a:solidFill>
                <a:latin typeface="Arial"/>
              </a:rPr>
              <a:t>Enright (Political Science), Lana Hall (Counseling &amp; Advising)</a:t>
            </a:r>
          </a:p>
          <a:p>
            <a:r>
              <a:rPr lang="en-US" sz="2400" b="1" dirty="0">
                <a:solidFill>
                  <a:srgbClr val="000000"/>
                </a:solidFill>
                <a:latin typeface="Arial"/>
              </a:rPr>
              <a:t>Web Page Redesign:</a:t>
            </a:r>
            <a:r>
              <a:rPr lang="en-US" sz="2400" dirty="0">
                <a:solidFill>
                  <a:srgbClr val="000000"/>
                </a:solidFill>
                <a:latin typeface="Arial"/>
              </a:rPr>
              <a:t> </a:t>
            </a:r>
            <a:r>
              <a:rPr lang="en-US" sz="2400" dirty="0" smtClean="0">
                <a:solidFill>
                  <a:srgbClr val="000000"/>
                </a:solidFill>
                <a:latin typeface="Arial"/>
              </a:rPr>
              <a:t> Allison </a:t>
            </a:r>
            <a:r>
              <a:rPr lang="en-US" sz="2400" dirty="0">
                <a:solidFill>
                  <a:srgbClr val="000000"/>
                </a:solidFill>
                <a:latin typeface="Arial"/>
              </a:rPr>
              <a:t>Greene (Counseling &amp; Advising), Peter Chen (Biology)</a:t>
            </a:r>
          </a:p>
          <a:p>
            <a:endParaRPr lang="en-US" sz="2400" dirty="0">
              <a:solidFill>
                <a:schemeClr val="tx1"/>
              </a:solidFill>
            </a:endParaRPr>
          </a:p>
        </p:txBody>
      </p:sp>
      <p:pic>
        <p:nvPicPr>
          <p:cNvPr id="5" name="Picture 4" descr="C:\Users\cheryl\AppData\Local\Microsoft\Windows\Temporary Internet Files\Content.IE5\K4Z3YDCC\logo-yahoo.png"/>
          <p:cNvPicPr/>
          <p:nvPr/>
        </p:nvPicPr>
        <p:blipFill>
          <a:blip r:embed="rId2">
            <a:extLst>
              <a:ext uri="{28A0092B-C50C-407E-A947-70E740481C1C}">
                <a14:useLocalDpi xmlns:a14="http://schemas.microsoft.com/office/drawing/2010/main" val="0"/>
              </a:ext>
            </a:extLst>
          </a:blip>
          <a:srcRect/>
          <a:stretch>
            <a:fillRect/>
          </a:stretch>
        </p:blipFill>
        <p:spPr bwMode="auto">
          <a:xfrm>
            <a:off x="304800" y="6248400"/>
            <a:ext cx="1676400" cy="433705"/>
          </a:xfrm>
          <a:prstGeom prst="rect">
            <a:avLst/>
          </a:prstGeom>
          <a:noFill/>
          <a:ln>
            <a:noFill/>
          </a:ln>
        </p:spPr>
      </p:pic>
      <p:sp>
        <p:nvSpPr>
          <p:cNvPr id="7" name="TextBox 6"/>
          <p:cNvSpPr txBox="1"/>
          <p:nvPr/>
        </p:nvSpPr>
        <p:spPr>
          <a:xfrm>
            <a:off x="4495800" y="5715000"/>
            <a:ext cx="45719" cy="369332"/>
          </a:xfrm>
          <a:prstGeom prst="rect">
            <a:avLst/>
          </a:prstGeom>
          <a:noFill/>
        </p:spPr>
        <p:txBody>
          <a:bodyPr wrap="square" rtlCol="0">
            <a:spAutoFit/>
          </a:bodyPr>
          <a:lstStyle/>
          <a:p>
            <a:endParaRPr lang="en-US" dirty="0"/>
          </a:p>
        </p:txBody>
      </p:sp>
    </p:spTree>
    <p:extLst>
      <p:ext uri="{BB962C8B-B14F-4D97-AF65-F5344CB8AC3E}">
        <p14:creationId xmlns:p14="http://schemas.microsoft.com/office/powerpoint/2010/main" val="27674603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20">
      <a:dk1>
        <a:srgbClr val="000000"/>
      </a:dk1>
      <a:lt1>
        <a:srgbClr val="000000"/>
      </a:lt1>
      <a:dk2>
        <a:srgbClr val="FFFFFF"/>
      </a:dk2>
      <a:lt2>
        <a:srgbClr val="EBDDC3"/>
      </a:lt2>
      <a:accent1>
        <a:srgbClr val="F9BD66"/>
      </a:accent1>
      <a:accent2>
        <a:srgbClr val="35652D"/>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2087</TotalTime>
  <Words>1129</Words>
  <Application>Microsoft Office PowerPoint</Application>
  <PresentationFormat>On-screen Show (4:3)</PresentationFormat>
  <Paragraphs>141</Paragraphs>
  <Slides>25</Slides>
  <Notes>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Median</vt:lpstr>
      <vt:lpstr>Worksheet</vt:lpstr>
      <vt:lpstr>College of DuPage adjuncts Association  iea/NEA</vt:lpstr>
      <vt:lpstr>Mission</vt:lpstr>
      <vt:lpstr>2016-17 Codaa officers</vt:lpstr>
      <vt:lpstr>Appointed Codaa Chairs</vt:lpstr>
      <vt:lpstr>DUTIES of CODAA Officers</vt:lpstr>
      <vt:lpstr>Duties of CODAA Officers</vt:lpstr>
      <vt:lpstr>Duties of codaa officers</vt:lpstr>
      <vt:lpstr>Other Duties</vt:lpstr>
      <vt:lpstr>CODAA REPRESENTATION ON Important Committees</vt:lpstr>
      <vt:lpstr>CODAA MEMBERS RECEIVE HIGHER SALARY</vt:lpstr>
      <vt:lpstr>Active Versus Fair Share</vt:lpstr>
      <vt:lpstr>Highlights of Members Survey</vt:lpstr>
      <vt:lpstr>Highlights of Members Survey</vt:lpstr>
      <vt:lpstr>Highlights of Members Survey</vt:lpstr>
      <vt:lpstr>Highlights of Members Survey</vt:lpstr>
      <vt:lpstr>PowerPoint Presentation</vt:lpstr>
      <vt:lpstr>PowerPoint Presentation</vt:lpstr>
      <vt:lpstr>PowerPoint Presentation</vt:lpstr>
      <vt:lpstr>College of DuPage Adjuncts Association 2016 Financial Update &amp; Proposed 2016-17 Budget</vt:lpstr>
      <vt:lpstr>CODAA Summary Budgets Periods Ending June 30, 2015 and 2016</vt:lpstr>
      <vt:lpstr>Summary of Budget Considerations</vt:lpstr>
      <vt:lpstr>The Following Duties in the Local Have Honorariums</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cheryl</dc:creator>
  <cp:lastModifiedBy>Jim's Office</cp:lastModifiedBy>
  <cp:revision>99</cp:revision>
  <dcterms:created xsi:type="dcterms:W3CDTF">2015-08-16T22:18:01Z</dcterms:created>
  <dcterms:modified xsi:type="dcterms:W3CDTF">2016-04-26T23:48:00Z</dcterms:modified>
</cp:coreProperties>
</file>