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16"/>
  </p:notesMasterIdLst>
  <p:sldIdLst>
    <p:sldId id="256" r:id="rId2"/>
    <p:sldId id="291" r:id="rId3"/>
    <p:sldId id="294" r:id="rId4"/>
    <p:sldId id="302" r:id="rId5"/>
    <p:sldId id="296" r:id="rId6"/>
    <p:sldId id="301" r:id="rId7"/>
    <p:sldId id="293" r:id="rId8"/>
    <p:sldId id="292" r:id="rId9"/>
    <p:sldId id="295" r:id="rId10"/>
    <p:sldId id="297" r:id="rId11"/>
    <p:sldId id="298" r:id="rId12"/>
    <p:sldId id="299" r:id="rId13"/>
    <p:sldId id="300" r:id="rId14"/>
    <p:sldId id="30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5128"/>
    <a:srgbClr val="417D37"/>
    <a:srgbClr val="2227FE"/>
    <a:srgbClr val="996633"/>
    <a:srgbClr val="38564F"/>
    <a:srgbClr val="F69F1E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10" autoAdjust="0"/>
    <p:restoredTop sz="81124" autoAdjust="0"/>
  </p:normalViewPr>
  <p:slideViewPr>
    <p:cSldViewPr>
      <p:cViewPr>
        <p:scale>
          <a:sx n="69" d="100"/>
          <a:sy n="69" d="100"/>
        </p:scale>
        <p:origin x="-2082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1321C-1F99-41AF-9319-DD7BC6E0F7F3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A4C1D7-6689-45E9-87BD-033CDB7532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799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4C1D7-6689-45E9-87BD-033CDB7532B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2893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4C1D7-6689-45E9-87BD-033CDB7532B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2893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4C1D7-6689-45E9-87BD-033CDB7532B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2893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4C1D7-6689-45E9-87BD-033CDB7532B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2893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4C1D7-6689-45E9-87BD-033CDB7532BC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289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4C1D7-6689-45E9-87BD-033CDB7532B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289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4C1D7-6689-45E9-87BD-033CDB7532B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2893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4C1D7-6689-45E9-87BD-033CDB7532B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289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4C1D7-6689-45E9-87BD-033CDB7532B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289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4C1D7-6689-45E9-87BD-033CDB7532B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2893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4C1D7-6689-45E9-87BD-033CDB7532B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2539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4C1D7-6689-45E9-87BD-033CDB7532B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2893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4C1D7-6689-45E9-87BD-033CDB7532B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289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C7D19D1-5E56-4AA8-BF06-0925DEFB320C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75D8B1-0A75-4655-AEE8-FCED3D70EB81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33C6A-9D54-4BDA-8248-BE28391D155A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D8B1-0A75-4655-AEE8-FCED3D70EB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CCE17C8-F88F-42FA-BEEA-CB88C83871AA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F75D8B1-0A75-4655-AEE8-FCED3D70EB81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1536-6D7F-4434-A734-621E06DF1704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75D8B1-0A75-4655-AEE8-FCED3D70EB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8CCF-3CD7-4BE7-890C-AFC06FD3379C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F75D8B1-0A75-4655-AEE8-FCED3D70EB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23D5080-9446-4518-AB0F-4C086EDB3E0C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F75D8B1-0A75-4655-AEE8-FCED3D70EB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36F39C5-8487-4ADD-B6A0-FB21EC3097CF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F75D8B1-0A75-4655-AEE8-FCED3D70EB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8AA8-C347-46E6-93E0-217AC8015564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75D8B1-0A75-4655-AEE8-FCED3D70EB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8471-00C8-448E-A51D-8C8EBFE43BAA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75D8B1-0A75-4655-AEE8-FCED3D70EB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023A-6A9A-4EAD-B692-F7975203844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75D8B1-0A75-4655-AEE8-FCED3D70EB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9339037-2D96-4C26-8AD3-1D63F63EE588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F75D8B1-0A75-4655-AEE8-FCED3D70EB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D40DDB5-778D-45D1-87F6-20DFDB9EFDE4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F75D8B1-0A75-4655-AEE8-FCED3D70EB8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990600"/>
            <a:ext cx="7543800" cy="342900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5400" b="1" kern="0" dirty="0" smtClean="0">
                <a:solidFill>
                  <a:schemeClr val="bg1"/>
                </a:solidFill>
                <a:latin typeface="Arial"/>
                <a:ea typeface="+mj-ea"/>
                <a:cs typeface="+mj-cs"/>
              </a:rPr>
              <a:t>Spring 2018</a:t>
            </a:r>
          </a:p>
          <a:p>
            <a:pPr algn="ctr">
              <a:spcBef>
                <a:spcPts val="0"/>
              </a:spcBef>
            </a:pPr>
            <a:r>
              <a:rPr lang="en-US" sz="5400" b="1" kern="0" dirty="0" smtClean="0">
                <a:solidFill>
                  <a:schemeClr val="bg1"/>
                </a:solidFill>
                <a:latin typeface="Arial"/>
                <a:ea typeface="+mj-ea"/>
                <a:cs typeface="+mj-cs"/>
              </a:rPr>
              <a:t>CODAA Membership Meeting</a:t>
            </a:r>
          </a:p>
          <a:p>
            <a:pPr algn="ctr">
              <a:spcBef>
                <a:spcPts val="0"/>
              </a:spcBef>
            </a:pPr>
            <a:endParaRPr lang="en-US" sz="5400" b="1" kern="0" dirty="0" smtClean="0">
              <a:solidFill>
                <a:schemeClr val="bg1"/>
              </a:solidFill>
              <a:latin typeface="Arial"/>
              <a:ea typeface="+mj-ea"/>
              <a:cs typeface="+mj-cs"/>
            </a:endParaRPr>
          </a:p>
          <a:p>
            <a:pPr algn="ctr">
              <a:spcBef>
                <a:spcPts val="0"/>
              </a:spcBef>
            </a:pPr>
            <a:endParaRPr lang="en-US" sz="5400" b="1" kern="0" dirty="0" smtClean="0">
              <a:solidFill>
                <a:schemeClr val="bg1"/>
              </a:solidFill>
              <a:latin typeface="Arial"/>
              <a:ea typeface="+mj-ea"/>
              <a:cs typeface="+mj-cs"/>
            </a:endParaRPr>
          </a:p>
        </p:txBody>
      </p:sp>
      <p:pic>
        <p:nvPicPr>
          <p:cNvPr id="6" name="Picture 5" descr="C:\Users\cheryl\AppData\Local\Microsoft\Windows\Temporary Internet Files\Content.IE5\K4Z3YDCC\logo-yahoo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48400"/>
            <a:ext cx="1676400" cy="43370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782" y="3318164"/>
            <a:ext cx="6096000" cy="2697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46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458199" cy="762000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rgbClr val="417D37"/>
                </a:solidFill>
              </a:rPr>
              <a:t>janus vs afscme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7689" y="1327666"/>
            <a:ext cx="7947659" cy="4387334"/>
          </a:xfrm>
        </p:spPr>
        <p:txBody>
          <a:bodyPr anchor="t">
            <a:normAutofit/>
          </a:bodyPr>
          <a:lstStyle/>
          <a:p>
            <a:pPr lvl="0" algn="ctr" eaLnBrk="0" fontAlgn="base" hangingPunct="0">
              <a:spcBef>
                <a:spcPct val="0"/>
              </a:spcBef>
              <a:buClrTx/>
              <a:buSzTx/>
            </a:pPr>
            <a:endParaRPr lang="en-US" sz="4000" dirty="0" smtClean="0">
              <a:solidFill>
                <a:srgbClr val="CC660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buClrTx/>
              <a:buSzTx/>
            </a:pPr>
            <a:r>
              <a:rPr lang="en-US" sz="40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Michelle </a:t>
            </a:r>
            <a:r>
              <a:rPr lang="en-US" sz="4000" dirty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Couturier </a:t>
            </a:r>
            <a:endParaRPr lang="en-US" sz="4000" dirty="0" smtClean="0">
              <a:solidFill>
                <a:srgbClr val="CC660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buClrTx/>
              <a:buSzTx/>
            </a:pPr>
            <a:r>
              <a:rPr lang="en-US" sz="4000" dirty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IEA UniServ </a:t>
            </a:r>
            <a:r>
              <a:rPr lang="en-US" sz="40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</a:t>
            </a:r>
            <a:endParaRPr lang="en-US" sz="4000" dirty="0">
              <a:solidFill>
                <a:srgbClr val="CC660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endParaRPr lang="en-US" sz="4000" dirty="0" smtClean="0">
              <a:solidFill>
                <a:srgbClr val="CC660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buClrTx/>
              <a:buSzTx/>
            </a:pPr>
            <a:r>
              <a:rPr lang="en-US" sz="40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Supreme </a:t>
            </a:r>
            <a:r>
              <a:rPr lang="en-US" sz="4000" dirty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Court Ruling on Janus Expected June 2018</a:t>
            </a:r>
          </a:p>
          <a:p>
            <a:pPr lvl="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endParaRPr lang="en-US" sz="1800" dirty="0">
              <a:solidFill>
                <a:srgbClr val="CC660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C:\Users\cheryl\AppData\Local\Microsoft\Windows\Temporary Internet Files\Content.IE5\K4Z3YDCC\logo-yaho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48400"/>
            <a:ext cx="1676400" cy="43370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495800" y="57150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05800" y="6311363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F22C07E0-8498-413B-B0C4-493E1A1C0CF8}" type="slidenum">
              <a:rPr lang="en-US" sz="1400" smtClean="0"/>
              <a:pPr algn="ctr"/>
              <a:t>10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3908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1" y="381000"/>
            <a:ext cx="8458199" cy="81741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rgbClr val="417D37"/>
                </a:solidFill>
              </a:rPr>
              <a:t>Resolution of Availability Form Grievance</a:t>
            </a:r>
            <a:endParaRPr lang="en-US" sz="2800" b="1" dirty="0">
              <a:solidFill>
                <a:srgbClr val="417D37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1" y="1359932"/>
            <a:ext cx="7947659" cy="4539734"/>
          </a:xfrm>
        </p:spPr>
        <p:txBody>
          <a:bodyPr anchor="t">
            <a:normAutofit/>
          </a:bodyPr>
          <a:lstStyle/>
          <a:p>
            <a:pPr marL="285750" lvl="0" indent="-28575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 of a 100 Character Comment field for indicating online, regional center, etc.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week minimum review period for CODAA to reconcile projected membership with actual membership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CODAA input considered before any planned changes to the form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80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Fall 2019</a:t>
            </a:r>
            <a:r>
              <a:rPr lang="en-US" sz="28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 Mandatory Training Status field </a:t>
            </a:r>
            <a:endParaRPr lang="en-US" sz="2800" dirty="0">
              <a:solidFill>
                <a:srgbClr val="CC660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C:\Users\cheryl\AppData\Local\Microsoft\Windows\Temporary Internet Files\Content.IE5\K4Z3YDCC\logo-yaho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48400"/>
            <a:ext cx="1676400" cy="43370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495800" y="57150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05800" y="6311363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F22C07E0-8498-413B-B0C4-493E1A1C0CF8}" type="slidenum">
              <a:rPr lang="en-US" sz="1400" smtClean="0"/>
              <a:pPr algn="ctr"/>
              <a:t>11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3947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458199" cy="5334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rgbClr val="417D37"/>
                </a:solidFill>
              </a:rPr>
              <a:t>FalL Semester Course Assignment</a:t>
            </a:r>
            <a:endParaRPr lang="en-US" sz="2800" b="1" dirty="0">
              <a:solidFill>
                <a:srgbClr val="417D37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4114" y="1175266"/>
            <a:ext cx="7947659" cy="4539734"/>
          </a:xfrm>
        </p:spPr>
        <p:txBody>
          <a:bodyPr anchor="t">
            <a:norm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r>
              <a:rPr lang="en-US" sz="2000" dirty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 fall 2018, </a:t>
            </a:r>
            <a:r>
              <a:rPr lang="en-US" sz="20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 who are fully qualified, available, and have had a continuing history of successful performance in teaching will be offered:</a:t>
            </a:r>
          </a:p>
          <a:p>
            <a:pPr lvl="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r>
              <a:rPr lang="en-US" sz="20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minimum of four (4) contact hours per semester (Fall and Spring only) if they teach classes of less than three (3) contact hours; or </a:t>
            </a:r>
          </a:p>
          <a:p>
            <a:pPr lvl="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r>
              <a:rPr lang="en-US" sz="20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000" dirty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minimum of six (6) contact hours per semester (Fall and Spring only) if they teach classes of three (3) contact hours; or</a:t>
            </a:r>
          </a:p>
          <a:p>
            <a:pPr lvl="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r>
              <a:rPr lang="en-US" sz="20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000" dirty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minimum of one (1) class per semester if they teach classes of greater than three (3) contact hours. </a:t>
            </a:r>
          </a:p>
          <a:p>
            <a:pPr lvl="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r>
              <a:rPr lang="en-US" sz="2000" dirty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College will determine faculty member availability based solely on the information initially submitted on the College-provided availability sheet prior to the submission deadline. </a:t>
            </a:r>
          </a:p>
        </p:txBody>
      </p:sp>
      <p:pic>
        <p:nvPicPr>
          <p:cNvPr id="5" name="Picture 4" descr="C:\Users\cheryl\AppData\Local\Microsoft\Windows\Temporary Internet Files\Content.IE5\K4Z3YDCC\logo-yaho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48400"/>
            <a:ext cx="1676400" cy="43370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495800" y="57150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05800" y="6311363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F22C07E0-8498-413B-B0C4-493E1A1C0CF8}" type="slidenum">
              <a:rPr lang="en-US" sz="1400" smtClean="0"/>
              <a:pPr algn="ctr"/>
              <a:t>12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5855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7689" y="805934"/>
            <a:ext cx="7947659" cy="4909066"/>
          </a:xfrm>
        </p:spPr>
        <p:txBody>
          <a:bodyPr anchor="t">
            <a:normAutofit lnSpcReduction="10000"/>
          </a:bodyPr>
          <a:lstStyle/>
          <a:p>
            <a:pPr marL="685800" lvl="0" indent="-685800" eaLnBrk="0" fontAlgn="base" hangingPunct="0">
              <a:spcBef>
                <a:spcPts val="24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7A51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believe you have not been assigned according to the contract, contact CODAA </a:t>
            </a:r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immediately!</a:t>
            </a:r>
            <a:endParaRPr lang="en-US" sz="36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0" indent="-685800" eaLnBrk="0" fontAlgn="base" hangingPunct="0">
              <a:spcBef>
                <a:spcPts val="24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the courses you are fully qualified to teach and the availability you provided on </a:t>
            </a:r>
            <a:r>
              <a:rPr lang="en-US" sz="360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60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Adjunct Availability </a:t>
            </a:r>
            <a:r>
              <a:rPr lang="en-US" sz="36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 </a:t>
            </a:r>
          </a:p>
        </p:txBody>
      </p:sp>
      <p:pic>
        <p:nvPicPr>
          <p:cNvPr id="5" name="Picture 4" descr="C:\Users\cheryl\AppData\Local\Microsoft\Windows\Temporary Internet Files\Content.IE5\K4Z3YDCC\logo-yaho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48400"/>
            <a:ext cx="1676400" cy="43370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495800" y="57150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05800" y="6311363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F22C07E0-8498-413B-B0C4-493E1A1C0CF8}" type="slidenum">
              <a:rPr lang="en-US" sz="1400" smtClean="0"/>
              <a:pPr algn="ctr"/>
              <a:t>13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4185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7689" y="457200"/>
            <a:ext cx="7947659" cy="4909066"/>
          </a:xfrm>
        </p:spPr>
        <p:txBody>
          <a:bodyPr anchor="t">
            <a:normAutofit/>
          </a:bodyPr>
          <a:lstStyle/>
          <a:p>
            <a:pPr lvl="0" algn="ctr" eaLnBrk="0" fontAlgn="base" hangingPunct="0">
              <a:spcBef>
                <a:spcPts val="2400"/>
              </a:spcBef>
              <a:spcAft>
                <a:spcPts val="1200"/>
              </a:spcAft>
              <a:buClrTx/>
              <a:buSzTx/>
            </a:pPr>
            <a:endParaRPr lang="en-US" sz="4800" dirty="0" smtClean="0">
              <a:solidFill>
                <a:srgbClr val="CC660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ts val="2400"/>
              </a:spcBef>
              <a:spcAft>
                <a:spcPts val="1200"/>
              </a:spcAft>
              <a:buClrTx/>
              <a:buSzTx/>
            </a:pPr>
            <a:r>
              <a:rPr lang="en-US" sz="48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 </a:t>
            </a:r>
          </a:p>
          <a:p>
            <a:pPr lvl="0" algn="ctr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r>
              <a:rPr lang="en-US" sz="48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</a:p>
          <a:p>
            <a:pPr lvl="0" algn="ctr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r>
              <a:rPr lang="en-US" sz="48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  <a:endParaRPr lang="en-US" sz="4800" dirty="0">
              <a:solidFill>
                <a:srgbClr val="CC660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C:\Users\cheryl\AppData\Local\Microsoft\Windows\Temporary Internet Files\Content.IE5\K4Z3YDCC\logo-yaho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48400"/>
            <a:ext cx="1676400" cy="43370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495800" y="57150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05800" y="6311363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F22C07E0-8498-413B-B0C4-493E1A1C0CF8}" type="slidenum">
              <a:rPr lang="en-US" sz="1400" smtClean="0"/>
              <a:pPr algn="ctr"/>
              <a:t>14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6854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458199" cy="5334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rgbClr val="417D37"/>
                </a:solidFill>
              </a:rPr>
              <a:t>CODAA Officers 2018-2019</a:t>
            </a:r>
            <a:endParaRPr lang="en-US" sz="2800" b="1" dirty="0">
              <a:solidFill>
                <a:srgbClr val="417D37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4114" y="1175266"/>
            <a:ext cx="7947659" cy="4909066"/>
          </a:xfrm>
        </p:spPr>
        <p:txBody>
          <a:bodyPr anchor="t">
            <a:normAutofit fontScale="92500" lnSpcReduction="10000"/>
          </a:bodyPr>
          <a:lstStyle/>
          <a:p>
            <a:pPr marL="285750" lvl="0" indent="-28575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Cheryl Baunbach-Caplan, President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Bonniejean Alford, V.P. of Operations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Sue Dreghorn, Secretary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Joe Trahey, Treasurer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Debbie Rogers-Green, Grievance Chair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Vicki Root-Wajda, Membership Chair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Mike Duisk, IEA Regional Council Representative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Stella </a:t>
            </a:r>
            <a:r>
              <a:rPr lang="en-US" sz="1800" dirty="0" err="1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Styrczula</a:t>
            </a:r>
            <a:r>
              <a:rPr lang="en-US" sz="18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IEA Regional Council Representative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Theresa </a:t>
            </a:r>
            <a:r>
              <a:rPr lang="en-US" sz="18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Gant-</a:t>
            </a:r>
            <a:r>
              <a:rPr lang="en-US" sz="1800" dirty="0" err="1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Misher</a:t>
            </a:r>
            <a:r>
              <a:rPr lang="en-US" sz="18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Communications </a:t>
            </a:r>
            <a:r>
              <a:rPr lang="en-US" sz="1800" dirty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Chair &amp; IEA Ethnic Minority Delegate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Peter Chen Webmaster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Rob Robson, Elections Chair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 Enright, Legislative Chair</a:t>
            </a:r>
          </a:p>
          <a:p>
            <a:pPr lvl="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endParaRPr lang="en-US" sz="1800" dirty="0">
              <a:solidFill>
                <a:srgbClr val="CC660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C:\Users\cheryl\AppData\Local\Microsoft\Windows\Temporary Internet Files\Content.IE5\K4Z3YDCC\logo-yaho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48400"/>
            <a:ext cx="1676400" cy="43370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495800" y="57150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05800" y="6311363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F22C07E0-8498-413B-B0C4-493E1A1C0CF8}" type="slidenum">
              <a:rPr lang="en-US" sz="1400" smtClean="0"/>
              <a:pPr algn="ctr"/>
              <a:t>2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2455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1" y="533400"/>
            <a:ext cx="8458199" cy="8382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rgbClr val="417D37"/>
                </a:solidFill>
              </a:rPr>
              <a:t/>
            </a:r>
            <a:br>
              <a:rPr lang="en-US" sz="2800" b="1" dirty="0" smtClean="0">
                <a:solidFill>
                  <a:srgbClr val="417D37"/>
                </a:solidFill>
              </a:rPr>
            </a:br>
            <a:r>
              <a:rPr lang="en-US" sz="2800" b="1" dirty="0" smtClean="0">
                <a:solidFill>
                  <a:srgbClr val="417D37"/>
                </a:solidFill>
              </a:rPr>
              <a:t>CodaA Outstanding Faculty award Winners</a:t>
            </a:r>
            <a:endParaRPr lang="en-US" sz="2800" b="1" dirty="0">
              <a:solidFill>
                <a:srgbClr val="417D37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1" y="1685514"/>
            <a:ext cx="7947659" cy="4234934"/>
          </a:xfrm>
        </p:spPr>
        <p:txBody>
          <a:bodyPr anchor="t">
            <a:normAutofit/>
          </a:bodyPr>
          <a:lstStyle/>
          <a:p>
            <a:pPr>
              <a:spcBef>
                <a:spcPts val="0"/>
              </a:spcBef>
            </a:pPr>
            <a:r>
              <a:rPr lang="en-US" sz="2200" b="1" dirty="0" smtClean="0">
                <a:solidFill>
                  <a:srgbClr val="417D3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r>
              <a:rPr lang="en-US" sz="2200" b="1" dirty="0">
                <a:solidFill>
                  <a:srgbClr val="417D3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College-wide Outstanding Adjunct Faculty </a:t>
            </a:r>
            <a:r>
              <a:rPr lang="en-US" sz="2200" dirty="0">
                <a:solidFill>
                  <a:srgbClr val="7A51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</a:t>
            </a:r>
            <a:r>
              <a:rPr lang="en-US" sz="2200" b="1" dirty="0">
                <a:solidFill>
                  <a:srgbClr val="7A51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200" b="1" dirty="0" smtClean="0">
              <a:solidFill>
                <a:srgbClr val="7A512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2200" dirty="0" smtClean="0">
                <a:solidFill>
                  <a:srgbClr val="7A51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Christopher </a:t>
            </a:r>
            <a:r>
              <a:rPr lang="en-US" sz="2200" dirty="0">
                <a:solidFill>
                  <a:srgbClr val="7A51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Schneberger, Photography Instructor, Arts, Communication &amp; Hospitality Division</a:t>
            </a:r>
          </a:p>
          <a:p>
            <a:pPr lvl="0" eaLnBrk="0" fontAlgn="base" hangingPunct="0">
              <a:spcBef>
                <a:spcPts val="1800"/>
              </a:spcBef>
              <a:spcAft>
                <a:spcPts val="1200"/>
              </a:spcAft>
              <a:buClrTx/>
              <a:buSzTx/>
            </a:pPr>
            <a:r>
              <a:rPr lang="en-US" sz="2200" b="1" dirty="0" smtClean="0">
                <a:solidFill>
                  <a:srgbClr val="417D3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Divisional Outstanding Adjunct Faculty</a:t>
            </a:r>
          </a:p>
          <a:p>
            <a:pPr lvl="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r>
              <a:rPr lang="en-US" sz="2200" dirty="0" smtClean="0">
                <a:solidFill>
                  <a:srgbClr val="7A51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Donna </a:t>
            </a:r>
            <a:r>
              <a:rPr lang="en-US" sz="2200" dirty="0">
                <a:solidFill>
                  <a:srgbClr val="7A51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Douglas, Dance Instructor, Arts, Communication &amp; Hospitality Division</a:t>
            </a:r>
          </a:p>
          <a:p>
            <a:pPr lvl="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r>
              <a:rPr lang="en-US" sz="2200" dirty="0" smtClean="0">
                <a:solidFill>
                  <a:srgbClr val="7A51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Sue </a:t>
            </a:r>
            <a:r>
              <a:rPr lang="en-US" sz="2200" dirty="0">
                <a:solidFill>
                  <a:srgbClr val="7A51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Frankson, English Instructor, Liberal Arts Division</a:t>
            </a:r>
          </a:p>
          <a:p>
            <a:pPr lvl="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r>
              <a:rPr lang="en-US" sz="2200" dirty="0" smtClean="0">
                <a:solidFill>
                  <a:srgbClr val="7A51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Stacie </a:t>
            </a:r>
            <a:r>
              <a:rPr lang="en-US" sz="2200" dirty="0">
                <a:solidFill>
                  <a:srgbClr val="7A51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Haen-Darden, Criminal Justice and Education Instructor, Social/Behavioral Sciences and the </a:t>
            </a:r>
            <a:r>
              <a:rPr lang="en-US" sz="2200" dirty="0" smtClean="0">
                <a:solidFill>
                  <a:srgbClr val="7A51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Library</a:t>
            </a:r>
          </a:p>
          <a:p>
            <a:pPr lvl="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endParaRPr lang="en-US" sz="1800" dirty="0">
              <a:solidFill>
                <a:srgbClr val="CC660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C:\Users\cheryl\AppData\Local\Microsoft\Windows\Temporary Internet Files\Content.IE5\K4Z3YDCC\logo-yaho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48400"/>
            <a:ext cx="1676400" cy="43370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495800" y="57150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05800" y="6311363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F22C07E0-8498-413B-B0C4-493E1A1C0CF8}" type="slidenum">
              <a:rPr lang="en-US" sz="1400" smtClean="0"/>
              <a:pPr algn="ctr"/>
              <a:t>3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1144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458199" cy="5334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rgbClr val="417D37"/>
                </a:solidFill>
              </a:rPr>
              <a:t>Other Recognition</a:t>
            </a:r>
            <a:endParaRPr lang="en-US" sz="3200" b="1" dirty="0">
              <a:solidFill>
                <a:srgbClr val="417D37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1823" y="1524000"/>
            <a:ext cx="7947659" cy="3886200"/>
          </a:xfrm>
        </p:spPr>
        <p:txBody>
          <a:bodyPr anchor="t">
            <a:normAutofit/>
          </a:bodyPr>
          <a:lstStyle/>
          <a:p>
            <a:pPr marL="342900" lvl="0" indent="-34290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7A5128"/>
                </a:solidFill>
                <a:latin typeface="Calibri"/>
              </a:rPr>
              <a:t>Dale </a:t>
            </a:r>
            <a:r>
              <a:rPr lang="en-US" sz="2400" b="1" dirty="0">
                <a:solidFill>
                  <a:srgbClr val="7A5128"/>
                </a:solidFill>
                <a:latin typeface="Calibri"/>
              </a:rPr>
              <a:t>Simpson Jr., </a:t>
            </a:r>
            <a:r>
              <a:rPr lang="en-US" sz="2400" b="1" dirty="0" smtClean="0">
                <a:solidFill>
                  <a:srgbClr val="7A5128"/>
                </a:solidFill>
                <a:latin typeface="Calibri"/>
              </a:rPr>
              <a:t>Anthropology, Featured Speaker at the 8</a:t>
            </a:r>
            <a:r>
              <a:rPr lang="en-US" sz="2400" b="1" baseline="30000" dirty="0" smtClean="0">
                <a:solidFill>
                  <a:srgbClr val="7A5128"/>
                </a:solidFill>
                <a:latin typeface="Calibri"/>
              </a:rPr>
              <a:t>th</a:t>
            </a:r>
            <a:r>
              <a:rPr lang="en-US" sz="2400" b="1" dirty="0" smtClean="0">
                <a:solidFill>
                  <a:srgbClr val="7A5128"/>
                </a:solidFill>
                <a:latin typeface="Calibri"/>
              </a:rPr>
              <a:t> Annual Responsible Conduct of Research and Academic Integrity Conference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7A5128"/>
                </a:solidFill>
                <a:latin typeface="Calibri"/>
                <a:cs typeface="Arial" panose="020B0604020202020204" pitchFamily="34" charset="0"/>
              </a:rPr>
              <a:t>Sue Dreghorn, English, CODAA Secretary, I AM COD Award Winner, Accreditation Task Force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7A5128"/>
                </a:solidFill>
                <a:latin typeface="Calibri"/>
                <a:cs typeface="Arial" panose="020B0604020202020204" pitchFamily="34" charset="0"/>
              </a:rPr>
              <a:t>Cheryl Baunbach-Caplan and Jessica Dyrek, Counseling,  Advising Services,  I Am COD Award Nominees for Pathways to Engineering Program</a:t>
            </a:r>
            <a:endParaRPr lang="en-US" sz="2400" dirty="0">
              <a:solidFill>
                <a:srgbClr val="7A512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endParaRPr lang="en-US" sz="2400" dirty="0">
              <a:solidFill>
                <a:srgbClr val="CC660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C:\Users\cheryl\AppData\Local\Microsoft\Windows\Temporary Internet Files\Content.IE5\K4Z3YDCC\logo-yaho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48400"/>
            <a:ext cx="1676400" cy="43370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495800" y="57150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05800" y="6311363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F22C07E0-8498-413B-B0C4-493E1A1C0CF8}" type="slidenum">
              <a:rPr lang="en-US" sz="1400" smtClean="0"/>
              <a:pPr algn="ctr"/>
              <a:t>4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7945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458199" cy="5334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rgbClr val="417D37"/>
                </a:solidFill>
              </a:rPr>
              <a:t>BIC  Adjunct  OFFICE  Renovation</a:t>
            </a:r>
            <a:endParaRPr lang="en-US" sz="2800" b="1" dirty="0">
              <a:solidFill>
                <a:srgbClr val="417D37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339334"/>
            <a:ext cx="7947659" cy="4909066"/>
          </a:xfrm>
        </p:spPr>
        <p:txBody>
          <a:bodyPr anchor="t">
            <a:norm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r>
              <a:rPr lang="en-US" sz="2000" b="1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Results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103 adjuncts completed the survey: 73% CODAA and 27% Non-CODAA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Use of Adjunct Office: 2.5 – 3 times per week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Sixty-two percent use Private Consultation rooms at least occasionally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Eighty-nine percent want computers in the Private Consultation rooms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Regarding having Mark Collin’s Office in the Adjunct Office, 39% were uncomfortable with the idea, 33% were indifferent, and 27% were comfortable.  </a:t>
            </a:r>
          </a:p>
          <a:p>
            <a:pPr lvl="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endParaRPr lang="en-US" sz="1800" dirty="0" smtClean="0">
              <a:solidFill>
                <a:srgbClr val="CC660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endParaRPr lang="en-US" sz="1800" dirty="0" smtClean="0">
              <a:solidFill>
                <a:srgbClr val="CC660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endParaRPr lang="en-US" sz="1800" dirty="0">
              <a:solidFill>
                <a:srgbClr val="CC660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C:\Users\cheryl\AppData\Local\Microsoft\Windows\Temporary Internet Files\Content.IE5\K4Z3YDCC\logo-yaho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48400"/>
            <a:ext cx="1676400" cy="43370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495800" y="57150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05800" y="6311363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F22C07E0-8498-413B-B0C4-493E1A1C0CF8}" type="slidenum">
              <a:rPr lang="en-US" sz="1400" smtClean="0"/>
              <a:pPr algn="ctr"/>
              <a:t>5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4456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458199" cy="5334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rgbClr val="417D37"/>
                </a:solidFill>
              </a:rPr>
              <a:t>BIC Adjunct Faculty OFFICE Renovation</a:t>
            </a:r>
            <a:endParaRPr lang="en-US" sz="2800" b="1" dirty="0">
              <a:solidFill>
                <a:srgbClr val="417D37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4114" y="1175266"/>
            <a:ext cx="7947659" cy="4909066"/>
          </a:xfrm>
        </p:spPr>
        <p:txBody>
          <a:bodyPr anchor="t">
            <a:norm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r>
              <a:rPr lang="en-US" sz="2800" b="1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 of CODAA’s Persistence:  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Both current Private Consultation rooms will retain their computers; new rooms may have extra monitor and locked desktop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Partitioned cubicles will remain</a:t>
            </a:r>
          </a:p>
          <a:p>
            <a:pPr lvl="0" eaLnBrk="0" fontAlgn="base" hangingPunct="0">
              <a:spcBef>
                <a:spcPts val="2400"/>
              </a:spcBef>
              <a:spcAft>
                <a:spcPts val="1200"/>
              </a:spcAft>
              <a:buClrTx/>
              <a:buSzTx/>
            </a:pPr>
            <a:r>
              <a:rPr lang="en-US" sz="2800" b="1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Timeline </a:t>
            </a:r>
            <a:r>
              <a:rPr lang="en-US" sz="2800" b="1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Completion</a:t>
            </a:r>
            <a:r>
              <a:rPr lang="en-US" sz="2800" b="1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May-August  </a:t>
            </a:r>
            <a:r>
              <a:rPr lang="en-US" sz="28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(portions of the office will remain open during renovations)</a:t>
            </a:r>
          </a:p>
          <a:p>
            <a:pPr lvl="0" eaLnBrk="0" fontAlgn="base" hangingPunct="0">
              <a:spcBef>
                <a:spcPts val="2400"/>
              </a:spcBef>
              <a:spcAft>
                <a:spcPts val="1200"/>
              </a:spcAft>
              <a:buClrTx/>
              <a:buSzTx/>
            </a:pPr>
            <a:endParaRPr lang="en-US" sz="2800" b="1" dirty="0" smtClean="0">
              <a:solidFill>
                <a:srgbClr val="CC660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ts val="2400"/>
              </a:spcBef>
              <a:spcAft>
                <a:spcPts val="1200"/>
              </a:spcAft>
              <a:buClrTx/>
              <a:buSzTx/>
            </a:pPr>
            <a:endParaRPr lang="en-US" sz="2800" b="1" dirty="0" smtClean="0">
              <a:solidFill>
                <a:srgbClr val="CC660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rgbClr val="CC660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endParaRPr lang="en-US" sz="1800" dirty="0" smtClean="0">
              <a:solidFill>
                <a:srgbClr val="CC660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endParaRPr lang="en-US" sz="1800" dirty="0">
              <a:solidFill>
                <a:srgbClr val="CC660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C:\Users\cheryl\AppData\Local\Microsoft\Windows\Temporary Internet Files\Content.IE5\K4Z3YDCC\logo-yaho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48400"/>
            <a:ext cx="1676400" cy="43370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495800" y="57150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05800" y="6311363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F22C07E0-8498-413B-B0C4-493E1A1C0CF8}" type="slidenum">
              <a:rPr lang="en-US" sz="1400" smtClean="0"/>
              <a:pPr algn="ctr"/>
              <a:t>6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7621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458199" cy="533400"/>
          </a:xfrm>
        </p:spPr>
        <p:txBody>
          <a:bodyPr>
            <a:noAutofit/>
          </a:bodyPr>
          <a:lstStyle/>
          <a:p>
            <a:pPr algn="ctr"/>
            <a:r>
              <a:rPr lang="en-US" sz="2600" b="1" dirty="0" smtClean="0">
                <a:solidFill>
                  <a:srgbClr val="417D37"/>
                </a:solidFill>
              </a:rPr>
              <a:t>FY 2018 - 2019 Budget</a:t>
            </a:r>
            <a:endParaRPr lang="en-US" sz="2600" b="1" dirty="0">
              <a:solidFill>
                <a:srgbClr val="417D37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599" y="1295400"/>
            <a:ext cx="7947659" cy="4191000"/>
          </a:xfrm>
        </p:spPr>
        <p:txBody>
          <a:bodyPr anchor="t">
            <a:normAutofit/>
          </a:bodyPr>
          <a:lstStyle/>
          <a:p>
            <a:pPr marL="285750" lvl="0" indent="-28575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the past couple of years, it has been our practice to submit an annual budget to the membership at our Spring meeting.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Due to a pending Supreme Court decision that could have an impact on union dues, there is a possibility that a decision will have an adverse impact on our ability to maintain our budget. 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are postponing the completion of a budget until after the decision is announced, as it would be speculative for us to assume either the decision or its impact on our local at this point.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are planning another members meeting in August to coincide with the start of the new academic year.  By then, we anticipate being able to better assess our budgetary circumstances.</a:t>
            </a:r>
            <a:endParaRPr lang="en-US" sz="1800" dirty="0">
              <a:solidFill>
                <a:srgbClr val="CC660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C:\Users\cheryl\AppData\Local\Microsoft\Windows\Temporary Internet Files\Content.IE5\K4Z3YDCC\logo-yaho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48400"/>
            <a:ext cx="1676400" cy="43370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495800" y="57150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05800" y="6311363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F22C07E0-8498-413B-B0C4-493E1A1C0CF8}" type="slidenum">
              <a:rPr lang="en-US" sz="1400" smtClean="0"/>
              <a:pPr algn="ctr"/>
              <a:t>7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4534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8458199" cy="838200"/>
          </a:xfrm>
        </p:spPr>
        <p:txBody>
          <a:bodyPr>
            <a:noAutofit/>
          </a:bodyPr>
          <a:lstStyle/>
          <a:p>
            <a:pPr algn="ctr"/>
            <a:r>
              <a:rPr lang="en-US" sz="2600" b="1" dirty="0" smtClean="0">
                <a:solidFill>
                  <a:srgbClr val="417D37"/>
                </a:solidFill>
              </a:rPr>
              <a:t>Budgeted Annual expenditures</a:t>
            </a:r>
            <a:br>
              <a:rPr lang="en-US" sz="2600" b="1" dirty="0" smtClean="0">
                <a:solidFill>
                  <a:srgbClr val="417D37"/>
                </a:solidFill>
              </a:rPr>
            </a:br>
            <a:r>
              <a:rPr lang="en-US" sz="2600" b="1" dirty="0" smtClean="0">
                <a:solidFill>
                  <a:srgbClr val="417D37"/>
                </a:solidFill>
              </a:rPr>
              <a:t> for our Local</a:t>
            </a:r>
            <a:endParaRPr lang="en-US" sz="2600" b="1" dirty="0">
              <a:solidFill>
                <a:srgbClr val="417D37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599" y="1295400"/>
            <a:ext cx="7947659" cy="4191000"/>
          </a:xfrm>
        </p:spPr>
        <p:txBody>
          <a:bodyPr anchor="t">
            <a:normAutofit/>
          </a:bodyPr>
          <a:lstStyle/>
          <a:p>
            <a:pPr lvl="1" algn="l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sz="22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2200" b="1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Year</a:t>
            </a:r>
            <a:r>
              <a:rPr lang="en-US" sz="22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200" b="1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 Year</a:t>
            </a:r>
            <a:endParaRPr lang="en-US" sz="2200" b="1" dirty="0">
              <a:solidFill>
                <a:srgbClr val="CC660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b="1" dirty="0" smtClean="0">
                <a:solidFill>
                  <a:schemeClr val="tx1"/>
                </a:solidFill>
              </a:rPr>
              <a:t>Annual Budgets</a:t>
            </a:r>
            <a:r>
              <a:rPr lang="en-US" sz="1400" dirty="0" smtClean="0">
                <a:solidFill>
                  <a:schemeClr val="tx1"/>
                </a:solidFill>
              </a:rPr>
              <a:t>		</a:t>
            </a:r>
            <a:r>
              <a:rPr lang="en-US" sz="1800" b="1" dirty="0" smtClean="0">
                <a:solidFill>
                  <a:srgbClr val="2227FE"/>
                </a:solidFill>
              </a:rPr>
              <a:t>    $ 36,329	          $ 34,829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b="1" dirty="0" smtClean="0">
                <a:solidFill>
                  <a:schemeClr val="tx1"/>
                </a:solidFill>
              </a:rPr>
              <a:t>Cash Position 		    $ 46,637  </a:t>
            </a:r>
            <a:r>
              <a:rPr lang="en-US" sz="1400" b="1" dirty="0" smtClean="0">
                <a:solidFill>
                  <a:schemeClr val="tx1"/>
                </a:solidFill>
              </a:rPr>
              <a:t>(Feb. 2018)</a:t>
            </a:r>
            <a:r>
              <a:rPr lang="en-US" sz="1400" dirty="0" smtClean="0">
                <a:solidFill>
                  <a:schemeClr val="tx1"/>
                </a:solidFill>
              </a:rPr>
              <a:t>      </a:t>
            </a:r>
            <a:r>
              <a:rPr lang="en-US" sz="1800" b="1" dirty="0" smtClean="0">
                <a:solidFill>
                  <a:schemeClr val="tx1"/>
                </a:solidFill>
              </a:rPr>
              <a:t>$ 46,618 </a:t>
            </a:r>
            <a:r>
              <a:rPr lang="en-US" sz="1400" b="1" dirty="0" smtClean="0">
                <a:solidFill>
                  <a:schemeClr val="tx1"/>
                </a:solidFill>
              </a:rPr>
              <a:t>(June Y/E)</a:t>
            </a:r>
            <a:endParaRPr lang="en-US" sz="1400" dirty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600" b="1" dirty="0" smtClean="0">
                <a:solidFill>
                  <a:schemeClr val="tx1"/>
                </a:solidFill>
              </a:rPr>
              <a:t>ACTION ITEM:  </a:t>
            </a:r>
            <a:r>
              <a:rPr lang="en-US" sz="1600" dirty="0" smtClean="0">
                <a:solidFill>
                  <a:schemeClr val="tx1"/>
                </a:solidFill>
              </a:rPr>
              <a:t>The CODAA Board is requesting that members approve a continuing resolution to permit usual and customary expenditures of the local to be paid up to a total limit of $6,000 during the months of July and August 2018. This total cap is irrespective of the amounts collected and remitted to the NEA/IEA as their apportionment of the dues collected and remitted by the College to CODAA.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The CODAA Executive Board will submit an annual budget to the membership at our planned August meeting</a:t>
            </a:r>
          </a:p>
          <a:p>
            <a:endParaRPr lang="en-US" sz="1600" dirty="0" smtClean="0">
              <a:solidFill>
                <a:schemeClr val="tx1"/>
              </a:solidFill>
            </a:endParaRPr>
          </a:p>
        </p:txBody>
      </p:sp>
      <p:pic>
        <p:nvPicPr>
          <p:cNvPr id="5" name="Picture 4" descr="C:\Users\cheryl\AppData\Local\Microsoft\Windows\Temporary Internet Files\Content.IE5\K4Z3YDCC\logo-yaho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48400"/>
            <a:ext cx="1676400" cy="43370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495800" y="57150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05800" y="6311363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F22C07E0-8498-413B-B0C4-493E1A1C0CF8}" type="slidenum">
              <a:rPr lang="en-US" sz="1400" smtClean="0"/>
              <a:pPr algn="ctr"/>
              <a:t>8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4900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458199" cy="533400"/>
          </a:xfrm>
        </p:spPr>
        <p:txBody>
          <a:bodyPr>
            <a:noAutofit/>
          </a:bodyPr>
          <a:lstStyle/>
          <a:p>
            <a:pPr algn="ctr"/>
            <a:endParaRPr lang="en-US" sz="2800" b="1" dirty="0">
              <a:solidFill>
                <a:srgbClr val="417D37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4114" y="1175266"/>
            <a:ext cx="7947659" cy="4909066"/>
          </a:xfrm>
        </p:spPr>
        <p:txBody>
          <a:bodyPr anchor="t">
            <a:norm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endParaRPr lang="en-US" sz="1800" dirty="0">
              <a:solidFill>
                <a:srgbClr val="CC660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endParaRPr lang="en-US" sz="1800" dirty="0">
              <a:solidFill>
                <a:srgbClr val="CC660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endParaRPr lang="en-US" sz="1800" dirty="0">
              <a:solidFill>
                <a:srgbClr val="CC660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endParaRPr lang="en-US" sz="1800" dirty="0">
              <a:solidFill>
                <a:srgbClr val="CC660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r>
              <a:rPr lang="en-US" sz="5400" dirty="0" smtClean="0">
                <a:solidFill>
                  <a:srgbClr val="CC660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President Rondeau</a:t>
            </a:r>
            <a:endParaRPr lang="en-US" sz="5400" dirty="0">
              <a:solidFill>
                <a:srgbClr val="CC660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C:\Users\cheryl\AppData\Local\Microsoft\Windows\Temporary Internet Files\Content.IE5\K4Z3YDCC\logo-yaho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48400"/>
            <a:ext cx="1676400" cy="43370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495800" y="57150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05800" y="6311363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F22C07E0-8498-413B-B0C4-493E1A1C0CF8}" type="slidenum">
              <a:rPr lang="en-US" sz="1400" smtClean="0"/>
              <a:pPr algn="ctr"/>
              <a:t>9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0447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20">
      <a:dk1>
        <a:srgbClr val="000000"/>
      </a:dk1>
      <a:lt1>
        <a:srgbClr val="000000"/>
      </a:lt1>
      <a:dk2>
        <a:srgbClr val="FFFFFF"/>
      </a:dk2>
      <a:lt2>
        <a:srgbClr val="EBDDC3"/>
      </a:lt2>
      <a:accent1>
        <a:srgbClr val="F9BD66"/>
      </a:accent1>
      <a:accent2>
        <a:srgbClr val="35652D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5357</TotalTime>
  <Words>680</Words>
  <Application>Microsoft Office PowerPoint</Application>
  <PresentationFormat>On-screen Show (4:3)</PresentationFormat>
  <Paragraphs>111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Median</vt:lpstr>
      <vt:lpstr>PowerPoint Presentation</vt:lpstr>
      <vt:lpstr>CODAA Officers 2018-2019</vt:lpstr>
      <vt:lpstr> CodaA Outstanding Faculty award Winners</vt:lpstr>
      <vt:lpstr>Other Recognition</vt:lpstr>
      <vt:lpstr>BIC  Adjunct  OFFICE  Renovation</vt:lpstr>
      <vt:lpstr>BIC Adjunct Faculty OFFICE Renovation</vt:lpstr>
      <vt:lpstr>FY 2018 - 2019 Budget</vt:lpstr>
      <vt:lpstr>Budgeted Annual expenditures  for our Local</vt:lpstr>
      <vt:lpstr>PowerPoint Presentation</vt:lpstr>
      <vt:lpstr>janus vs afscme</vt:lpstr>
      <vt:lpstr>Resolution of Availability Form Grievance</vt:lpstr>
      <vt:lpstr>FalL Semester Course Assignment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</dc:creator>
  <cp:lastModifiedBy>cheryl</cp:lastModifiedBy>
  <cp:revision>188</cp:revision>
  <dcterms:created xsi:type="dcterms:W3CDTF">2015-08-16T22:18:01Z</dcterms:created>
  <dcterms:modified xsi:type="dcterms:W3CDTF">2018-05-07T13:42:41Z</dcterms:modified>
</cp:coreProperties>
</file>